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3D_500FB8FD.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50"/>
  </p:notesMasterIdLst>
  <p:handoutMasterIdLst>
    <p:handoutMasterId r:id="rId51"/>
  </p:handoutMasterIdLst>
  <p:sldIdLst>
    <p:sldId id="257" r:id="rId5"/>
    <p:sldId id="258" r:id="rId6"/>
    <p:sldId id="266" r:id="rId7"/>
    <p:sldId id="259" r:id="rId8"/>
    <p:sldId id="260" r:id="rId9"/>
    <p:sldId id="268" r:id="rId10"/>
    <p:sldId id="270" r:id="rId11"/>
    <p:sldId id="271" r:id="rId12"/>
    <p:sldId id="272" r:id="rId13"/>
    <p:sldId id="273" r:id="rId14"/>
    <p:sldId id="274" r:id="rId15"/>
    <p:sldId id="275" r:id="rId16"/>
    <p:sldId id="276" r:id="rId17"/>
    <p:sldId id="277" r:id="rId18"/>
    <p:sldId id="278" r:id="rId19"/>
    <p:sldId id="280" r:id="rId20"/>
    <p:sldId id="282" r:id="rId21"/>
    <p:sldId id="281" r:id="rId22"/>
    <p:sldId id="283" r:id="rId23"/>
    <p:sldId id="284" r:id="rId24"/>
    <p:sldId id="285" r:id="rId25"/>
    <p:sldId id="287" r:id="rId26"/>
    <p:sldId id="288" r:id="rId27"/>
    <p:sldId id="289" r:id="rId28"/>
    <p:sldId id="290" r:id="rId29"/>
    <p:sldId id="291" r:id="rId30"/>
    <p:sldId id="293" r:id="rId31"/>
    <p:sldId id="297" r:id="rId32"/>
    <p:sldId id="298" r:id="rId33"/>
    <p:sldId id="296" r:id="rId34"/>
    <p:sldId id="300" r:id="rId35"/>
    <p:sldId id="318" r:id="rId36"/>
    <p:sldId id="319" r:id="rId37"/>
    <p:sldId id="320" r:id="rId38"/>
    <p:sldId id="321" r:id="rId39"/>
    <p:sldId id="322" r:id="rId40"/>
    <p:sldId id="302" r:id="rId41"/>
    <p:sldId id="317" r:id="rId42"/>
    <p:sldId id="303" r:id="rId43"/>
    <p:sldId id="314" r:id="rId44"/>
    <p:sldId id="304" r:id="rId45"/>
    <p:sldId id="305" r:id="rId46"/>
    <p:sldId id="316" r:id="rId47"/>
    <p:sldId id="312" r:id="rId48"/>
    <p:sldId id="313" r:id="rId49"/>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0D5340-9F94-8C44-866D-56ADF31EC664}" name="Naomi Thiru" initials="NT" userId="S::naomi.thiru@kuleuven.be::119b7293-8895-4190-8fcf-247b4dd1b698" providerId="AD"/>
  <p188:author id="{568E8942-7B24-C5AD-3EC1-FE41DB228587}" name="Evert Van Bever" initials="EVB" userId="S::evert.vanbever@kuleuven.be::f6869c4f-2183-409f-a8da-8e040f8ca474" providerId="AD"/>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FF0000"/>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A2EE37-C37D-7FB0-35CB-5A99D744D80F}" v="2" dt="2025-10-21T14:26:56.07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46" autoAdjust="0"/>
  </p:normalViewPr>
  <p:slideViewPr>
    <p:cSldViewPr snapToGrid="0">
      <p:cViewPr varScale="1">
        <p:scale>
          <a:sx n="91" d="100"/>
          <a:sy n="91" d="100"/>
        </p:scale>
        <p:origin x="1314"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t Van Bever" userId="f6869c4f-2183-409f-a8da-8e040f8ca474" providerId="ADAL" clId="{644FA1E4-6B42-4132-BCE3-66F3923A3A0C}"/>
    <pc:docChg chg="undo custSel addSld delSld modSld sldOrd">
      <pc:chgData name="Evert Van Bever" userId="f6869c4f-2183-409f-a8da-8e040f8ca474" providerId="ADAL" clId="{644FA1E4-6B42-4132-BCE3-66F3923A3A0C}" dt="2025-09-25T14:12:42.859" v="1469" actId="1076"/>
      <pc:docMkLst>
        <pc:docMk/>
      </pc:docMkLst>
      <pc:sldChg chg="modSp mod">
        <pc:chgData name="Evert Van Bever" userId="f6869c4f-2183-409f-a8da-8e040f8ca474" providerId="ADAL" clId="{644FA1E4-6B42-4132-BCE3-66F3923A3A0C}" dt="2025-09-25T12:26:18.929" v="1424" actId="20577"/>
        <pc:sldMkLst>
          <pc:docMk/>
          <pc:sldMk cId="3017072618" sldId="258"/>
        </pc:sldMkLst>
        <pc:spChg chg="mod">
          <ac:chgData name="Evert Van Bever" userId="f6869c4f-2183-409f-a8da-8e040f8ca474" providerId="ADAL" clId="{644FA1E4-6B42-4132-BCE3-66F3923A3A0C}" dt="2025-09-25T12:26:18.929" v="1424" actId="20577"/>
          <ac:spMkLst>
            <pc:docMk/>
            <pc:sldMk cId="3017072618" sldId="258"/>
            <ac:spMk id="9" creationId="{3BC3D015-F497-E465-EC28-DFB2949E3D36}"/>
          </ac:spMkLst>
        </pc:spChg>
      </pc:sldChg>
      <pc:sldChg chg="modSp mod">
        <pc:chgData name="Evert Van Bever" userId="f6869c4f-2183-409f-a8da-8e040f8ca474" providerId="ADAL" clId="{644FA1E4-6B42-4132-BCE3-66F3923A3A0C}" dt="2025-09-25T12:22:36.436" v="1414" actId="20577"/>
        <pc:sldMkLst>
          <pc:docMk/>
          <pc:sldMk cId="2635235348" sldId="266"/>
        </pc:sldMkLst>
        <pc:spChg chg="mod">
          <ac:chgData name="Evert Van Bever" userId="f6869c4f-2183-409f-a8da-8e040f8ca474" providerId="ADAL" clId="{644FA1E4-6B42-4132-BCE3-66F3923A3A0C}" dt="2025-09-25T12:22:36.436" v="1414" actId="20577"/>
          <ac:spMkLst>
            <pc:docMk/>
            <pc:sldMk cId="2635235348" sldId="266"/>
            <ac:spMk id="3" creationId="{1F61D4F7-DAF2-D0AA-E33B-5FA5A73F9885}"/>
          </ac:spMkLst>
        </pc:spChg>
      </pc:sldChg>
      <pc:sldChg chg="addSp delSp modSp mod">
        <pc:chgData name="Evert Van Bever" userId="f6869c4f-2183-409f-a8da-8e040f8ca474" providerId="ADAL" clId="{644FA1E4-6B42-4132-BCE3-66F3923A3A0C}" dt="2025-09-24T12:33:21.655" v="23" actId="1076"/>
        <pc:sldMkLst>
          <pc:docMk/>
          <pc:sldMk cId="30992382" sldId="273"/>
        </pc:sldMkLst>
        <pc:spChg chg="add mod">
          <ac:chgData name="Evert Van Bever" userId="f6869c4f-2183-409f-a8da-8e040f8ca474" providerId="ADAL" clId="{644FA1E4-6B42-4132-BCE3-66F3923A3A0C}" dt="2025-09-24T12:33:14.073" v="18" actId="478"/>
          <ac:spMkLst>
            <pc:docMk/>
            <pc:sldMk cId="30992382" sldId="273"/>
            <ac:spMk id="3" creationId="{93A2B5BA-6029-CD0E-0E3B-E4363DBC4450}"/>
          </ac:spMkLst>
        </pc:spChg>
        <pc:picChg chg="add mod">
          <ac:chgData name="Evert Van Bever" userId="f6869c4f-2183-409f-a8da-8e040f8ca474" providerId="ADAL" clId="{644FA1E4-6B42-4132-BCE3-66F3923A3A0C}" dt="2025-09-24T12:33:21.655" v="23" actId="1076"/>
          <ac:picMkLst>
            <pc:docMk/>
            <pc:sldMk cId="30992382" sldId="273"/>
            <ac:picMk id="6" creationId="{28D5A24F-D5A7-2026-59D9-BBAAAF59B023}"/>
          </ac:picMkLst>
        </pc:picChg>
      </pc:sldChg>
      <pc:sldChg chg="modSp mod">
        <pc:chgData name="Evert Van Bever" userId="f6869c4f-2183-409f-a8da-8e040f8ca474" providerId="ADAL" clId="{644FA1E4-6B42-4132-BCE3-66F3923A3A0C}" dt="2025-09-25T12:25:57.959" v="1415" actId="20577"/>
        <pc:sldMkLst>
          <pc:docMk/>
          <pc:sldMk cId="1117873923" sldId="302"/>
        </pc:sldMkLst>
        <pc:spChg chg="mod">
          <ac:chgData name="Evert Van Bever" userId="f6869c4f-2183-409f-a8da-8e040f8ca474" providerId="ADAL" clId="{644FA1E4-6B42-4132-BCE3-66F3923A3A0C}" dt="2025-09-25T12:25:57.959" v="1415" actId="20577"/>
          <ac:spMkLst>
            <pc:docMk/>
            <pc:sldMk cId="1117873923" sldId="302"/>
            <ac:spMk id="4" creationId="{9DC3DE02-632C-524F-C46D-B02C4D570DDD}"/>
          </ac:spMkLst>
        </pc:spChg>
      </pc:sldChg>
      <pc:sldChg chg="modSp new mod ord">
        <pc:chgData name="Evert Van Bever" userId="f6869c4f-2183-409f-a8da-8e040f8ca474" providerId="ADAL" clId="{644FA1E4-6B42-4132-BCE3-66F3923A3A0C}" dt="2025-09-24T12:45:16.037" v="41" actId="20577"/>
        <pc:sldMkLst>
          <pc:docMk/>
          <pc:sldMk cId="2040454361" sldId="318"/>
        </pc:sldMkLst>
        <pc:spChg chg="mod">
          <ac:chgData name="Evert Van Bever" userId="f6869c4f-2183-409f-a8da-8e040f8ca474" providerId="ADAL" clId="{644FA1E4-6B42-4132-BCE3-66F3923A3A0C}" dt="2025-09-24T12:45:16.037" v="41" actId="20577"/>
          <ac:spMkLst>
            <pc:docMk/>
            <pc:sldMk cId="2040454361" sldId="318"/>
            <ac:spMk id="2" creationId="{DF4B1A6A-33CC-F09C-E867-CEA0E7A92473}"/>
          </ac:spMkLst>
        </pc:spChg>
        <pc:spChg chg="mod">
          <ac:chgData name="Evert Van Bever" userId="f6869c4f-2183-409f-a8da-8e040f8ca474" providerId="ADAL" clId="{644FA1E4-6B42-4132-BCE3-66F3923A3A0C}" dt="2025-09-24T09:30:30.313" v="11" actId="20577"/>
          <ac:spMkLst>
            <pc:docMk/>
            <pc:sldMk cId="2040454361" sldId="318"/>
            <ac:spMk id="4" creationId="{18915D8C-3046-7A20-6FB6-1E9734FAB574}"/>
          </ac:spMkLst>
        </pc:spChg>
      </pc:sldChg>
      <pc:sldChg chg="modSp new mod">
        <pc:chgData name="Evert Van Bever" userId="f6869c4f-2183-409f-a8da-8e040f8ca474" providerId="ADAL" clId="{644FA1E4-6B42-4132-BCE3-66F3923A3A0C}" dt="2025-09-24T13:03:37.598" v="212" actId="20577"/>
        <pc:sldMkLst>
          <pc:docMk/>
          <pc:sldMk cId="3448024478" sldId="319"/>
        </pc:sldMkLst>
        <pc:spChg chg="mod">
          <ac:chgData name="Evert Van Bever" userId="f6869c4f-2183-409f-a8da-8e040f8ca474" providerId="ADAL" clId="{644FA1E4-6B42-4132-BCE3-66F3923A3A0C}" dt="2025-09-24T12:45:10.652" v="35" actId="20577"/>
          <ac:spMkLst>
            <pc:docMk/>
            <pc:sldMk cId="3448024478" sldId="319"/>
            <ac:spMk id="2" creationId="{8C818BAE-D7A4-FC18-67D4-3FE58D79EA88}"/>
          </ac:spMkLst>
        </pc:spChg>
        <pc:spChg chg="mod">
          <ac:chgData name="Evert Van Bever" userId="f6869c4f-2183-409f-a8da-8e040f8ca474" providerId="ADAL" clId="{644FA1E4-6B42-4132-BCE3-66F3923A3A0C}" dt="2025-09-24T13:03:37.598" v="212" actId="20577"/>
          <ac:spMkLst>
            <pc:docMk/>
            <pc:sldMk cId="3448024478" sldId="319"/>
            <ac:spMk id="4" creationId="{BDDDF642-1980-937D-E929-D10E8AB2E68A}"/>
          </ac:spMkLst>
        </pc:spChg>
      </pc:sldChg>
      <pc:sldChg chg="addSp modSp new mod">
        <pc:chgData name="Evert Van Bever" userId="f6869c4f-2183-409f-a8da-8e040f8ca474" providerId="ADAL" clId="{644FA1E4-6B42-4132-BCE3-66F3923A3A0C}" dt="2025-09-25T08:00:14.259" v="587" actId="33524"/>
        <pc:sldMkLst>
          <pc:docMk/>
          <pc:sldMk cId="1974622778" sldId="320"/>
        </pc:sldMkLst>
        <pc:spChg chg="mod">
          <ac:chgData name="Evert Van Bever" userId="f6869c4f-2183-409f-a8da-8e040f8ca474" providerId="ADAL" clId="{644FA1E4-6B42-4132-BCE3-66F3923A3A0C}" dt="2025-09-24T13:10:57.959" v="231" actId="20577"/>
          <ac:spMkLst>
            <pc:docMk/>
            <pc:sldMk cId="1974622778" sldId="320"/>
            <ac:spMk id="2" creationId="{BCF9C49F-D88D-ED46-7B5F-8BD6548038E7}"/>
          </ac:spMkLst>
        </pc:spChg>
        <pc:spChg chg="mod">
          <ac:chgData name="Evert Van Bever" userId="f6869c4f-2183-409f-a8da-8e040f8ca474" providerId="ADAL" clId="{644FA1E4-6B42-4132-BCE3-66F3923A3A0C}" dt="2025-09-25T08:00:14.259" v="587" actId="33524"/>
          <ac:spMkLst>
            <pc:docMk/>
            <pc:sldMk cId="1974622778" sldId="320"/>
            <ac:spMk id="4" creationId="{51FF3B16-4C47-94D9-34CA-BA086720F01E}"/>
          </ac:spMkLst>
        </pc:spChg>
        <pc:picChg chg="add mod">
          <ac:chgData name="Evert Van Bever" userId="f6869c4f-2183-409f-a8da-8e040f8ca474" providerId="ADAL" clId="{644FA1E4-6B42-4132-BCE3-66F3923A3A0C}" dt="2025-09-24T13:13:02.147" v="463" actId="1076"/>
          <ac:picMkLst>
            <pc:docMk/>
            <pc:sldMk cId="1974622778" sldId="320"/>
            <ac:picMk id="1026" creationId="{2C9BE1A8-0F81-96CF-C66D-E1EB84B887A4}"/>
          </ac:picMkLst>
        </pc:picChg>
      </pc:sldChg>
      <pc:sldChg chg="addSp modSp new mod modNotesTx">
        <pc:chgData name="Evert Van Bever" userId="f6869c4f-2183-409f-a8da-8e040f8ca474" providerId="ADAL" clId="{644FA1E4-6B42-4132-BCE3-66F3923A3A0C}" dt="2025-09-25T08:38:22.471" v="1233" actId="20577"/>
        <pc:sldMkLst>
          <pc:docMk/>
          <pc:sldMk cId="60919322" sldId="321"/>
        </pc:sldMkLst>
        <pc:spChg chg="mod">
          <ac:chgData name="Evert Van Bever" userId="f6869c4f-2183-409f-a8da-8e040f8ca474" providerId="ADAL" clId="{644FA1E4-6B42-4132-BCE3-66F3923A3A0C}" dt="2025-09-24T13:35:26.623" v="477" actId="5793"/>
          <ac:spMkLst>
            <pc:docMk/>
            <pc:sldMk cId="60919322" sldId="321"/>
            <ac:spMk id="2" creationId="{9705AA93-9931-DCEB-2FDF-E2D0A9DFE3D3}"/>
          </ac:spMkLst>
        </pc:spChg>
        <pc:spChg chg="mod">
          <ac:chgData name="Evert Van Bever" userId="f6869c4f-2183-409f-a8da-8e040f8ca474" providerId="ADAL" clId="{644FA1E4-6B42-4132-BCE3-66F3923A3A0C}" dt="2025-09-25T08:07:42.024" v="612" actId="20577"/>
          <ac:spMkLst>
            <pc:docMk/>
            <pc:sldMk cId="60919322" sldId="321"/>
            <ac:spMk id="3" creationId="{C46807E3-EFFB-4855-BB0C-5177581DD98C}"/>
          </ac:spMkLst>
        </pc:spChg>
        <pc:spChg chg="mod">
          <ac:chgData name="Evert Van Bever" userId="f6869c4f-2183-409f-a8da-8e040f8ca474" providerId="ADAL" clId="{644FA1E4-6B42-4132-BCE3-66F3923A3A0C}" dt="2025-09-25T08:38:07.472" v="1228" actId="5793"/>
          <ac:spMkLst>
            <pc:docMk/>
            <pc:sldMk cId="60919322" sldId="321"/>
            <ac:spMk id="4" creationId="{14840C07-6DBA-B336-5FD1-B2077B8DC579}"/>
          </ac:spMkLst>
        </pc:spChg>
        <pc:picChg chg="add mod">
          <ac:chgData name="Evert Van Bever" userId="f6869c4f-2183-409f-a8da-8e040f8ca474" providerId="ADAL" clId="{644FA1E4-6B42-4132-BCE3-66F3923A3A0C}" dt="2025-09-25T08:38:13.895" v="1231" actId="1076"/>
          <ac:picMkLst>
            <pc:docMk/>
            <pc:sldMk cId="60919322" sldId="321"/>
            <ac:picMk id="2050" creationId="{CBD08749-31FF-DFE6-F38A-A1C1E37C36DD}"/>
          </ac:picMkLst>
        </pc:picChg>
      </pc:sldChg>
      <pc:sldChg chg="addSp modSp new mod">
        <pc:chgData name="Evert Van Bever" userId="f6869c4f-2183-409f-a8da-8e040f8ca474" providerId="ADAL" clId="{644FA1E4-6B42-4132-BCE3-66F3923A3A0C}" dt="2025-09-25T14:12:42.859" v="1469" actId="1076"/>
        <pc:sldMkLst>
          <pc:docMk/>
          <pc:sldMk cId="912926907" sldId="322"/>
        </pc:sldMkLst>
        <pc:spChg chg="mod">
          <ac:chgData name="Evert Van Bever" userId="f6869c4f-2183-409f-a8da-8e040f8ca474" providerId="ADAL" clId="{644FA1E4-6B42-4132-BCE3-66F3923A3A0C}" dt="2025-09-25T14:11:06.894" v="1447" actId="20577"/>
          <ac:spMkLst>
            <pc:docMk/>
            <pc:sldMk cId="912926907" sldId="322"/>
            <ac:spMk id="2" creationId="{C7CCA93C-9EEE-ACCC-6404-1F3513B9A555}"/>
          </ac:spMkLst>
        </pc:spChg>
        <pc:picChg chg="add mod">
          <ac:chgData name="Evert Van Bever" userId="f6869c4f-2183-409f-a8da-8e040f8ca474" providerId="ADAL" clId="{644FA1E4-6B42-4132-BCE3-66F3923A3A0C}" dt="2025-09-25T14:12:19.777" v="1464" actId="1076"/>
          <ac:picMkLst>
            <pc:docMk/>
            <pc:sldMk cId="912926907" sldId="322"/>
            <ac:picMk id="1026" creationId="{53D0A491-CF29-B30D-B1A3-B48AF369AC48}"/>
          </ac:picMkLst>
        </pc:picChg>
        <pc:picChg chg="add mod">
          <ac:chgData name="Evert Van Bever" userId="f6869c4f-2183-409f-a8da-8e040f8ca474" providerId="ADAL" clId="{644FA1E4-6B42-4132-BCE3-66F3923A3A0C}" dt="2025-09-25T14:12:41.648" v="1468" actId="1076"/>
          <ac:picMkLst>
            <pc:docMk/>
            <pc:sldMk cId="912926907" sldId="322"/>
            <ac:picMk id="1028" creationId="{B4496CFA-A203-2AC7-4370-81B87C8F8A43}"/>
          </ac:picMkLst>
        </pc:picChg>
        <pc:picChg chg="add mod">
          <ac:chgData name="Evert Van Bever" userId="f6869c4f-2183-409f-a8da-8e040f8ca474" providerId="ADAL" clId="{644FA1E4-6B42-4132-BCE3-66F3923A3A0C}" dt="2025-09-25T14:12:42.859" v="1469" actId="1076"/>
          <ac:picMkLst>
            <pc:docMk/>
            <pc:sldMk cId="912926907" sldId="322"/>
            <ac:picMk id="1030" creationId="{A4BBCB74-DAD5-BB67-9818-493E9C5DF241}"/>
          </ac:picMkLst>
        </pc:picChg>
      </pc:sldChg>
    </pc:docChg>
  </pc:docChgLst>
  <pc:docChgLst>
    <pc:chgData name="Naomi Thiru" userId="S::naomi.thiru@kuleuven.be::119b7293-8895-4190-8fcf-247b4dd1b698" providerId="AD" clId="Web-{CCA2EE37-C37D-7FB0-35CB-5A99D744D80F}"/>
    <pc:docChg chg="mod">
      <pc:chgData name="Naomi Thiru" userId="S::naomi.thiru@kuleuven.be::119b7293-8895-4190-8fcf-247b4dd1b698" providerId="AD" clId="Web-{CCA2EE37-C37D-7FB0-35CB-5A99D744D80F}" dt="2025-10-21T14:26:56.077" v="0"/>
      <pc:docMkLst>
        <pc:docMk/>
      </pc:docMkLst>
    </pc:docChg>
  </pc:docChgLst>
</pc:chgInfo>
</file>

<file path=ppt/comments/modernComment_13D_500FB8FD.xml><?xml version="1.0" encoding="utf-8"?>
<p188:cmLst xmlns:a="http://schemas.openxmlformats.org/drawingml/2006/main" xmlns:r="http://schemas.openxmlformats.org/officeDocument/2006/relationships" xmlns:p188="http://schemas.microsoft.com/office/powerpoint/2018/8/main">
  <p188:cm id="{901757C2-59FC-40BE-A564-9FA67582B807}" authorId="{568E8942-7B24-C5AD-3EC1-FE41DB228587}" created="2025-09-25T09:41:57.862">
    <pc:sldMkLst xmlns:pc="http://schemas.microsoft.com/office/powerpoint/2013/main/command">
      <pc:docMk/>
      <pc:sldMk cId="1343207677" sldId="317"/>
    </pc:sldMkLst>
    <p188:replyLst>
      <p188:reply id="{6DC93418-CE23-4D4B-803A-C17F4B080BEF}" authorId="{310D5340-9F94-8C44-866D-56ADF31EC664}" created="2025-10-21T14:26:56.077">
        <p188:txBody>
          <a:bodyPr/>
          <a:lstStyle/>
          <a:p>
            <a:r>
              <a:rPr lang="en-US"/>
              <a:t>[@Evert Van Bever] Good to mention already, then we will revisit in the hands-on</a:t>
            </a:r>
          </a:p>
        </p188:txBody>
      </p188:reply>
    </p188:replyLst>
    <p188:txBody>
      <a:bodyPr/>
      <a:lstStyle/>
      <a:p>
        <a:r>
          <a:rPr lang="en-BE"/>
          <a:t>Should i mention this or can this be done in the hands on sessions?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21/10/2025</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21/10/2025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optimusmedica.com/definition/electromagnetic-spectru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britannica.com/science/primary-colo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vecteezy.com/vector-art/24444471-green-leaf-simple-colored-vector-icon-isolated-on-white-square-background-simple-flat-outline-cartoon-vector-icon-drawing-with-natural-leaf-and-botanical-them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researchgate.net/publication/330396782_Reviews_Remote_Sensing_Applications_in_Water_Resourc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ha.wikipedia.org/wiki/Fayil:Geosynchronous_orbit.gif"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reddit.com/r/physicsgifs/comments/n4h9qa/wholeglobe_coverage_with_polar_satellit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ewspaceeconomy.ca/2023/03/30/how-are-earth-observation-and-remote-sensing-differen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youtube.com/watch?v=Q4WK_J9HtDE"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ceanservice.noaa.gov/facts/lidar.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flyguys.com/lidar-vs-rada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ceanservice.noaa.gov/facts/lidar.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neonscience.org/resources/learning-hub/tutorials/chm-dsm-dt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rowser.dataspace.copernicus.eu/"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a:t>
            </a:fld>
            <a:endParaRPr lang="fr-FR"/>
          </a:p>
        </p:txBody>
      </p:sp>
    </p:spTree>
    <p:extLst>
      <p:ext uri="{BB962C8B-B14F-4D97-AF65-F5344CB8AC3E}">
        <p14:creationId xmlns:p14="http://schemas.microsoft.com/office/powerpoint/2010/main" val="266700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We know the visible spectrum of the EM spectrum the best. Here you can see it with the different wave lengths.</a:t>
            </a:r>
            <a:endParaRPr lang="en-BE"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noProof="0" dirty="0"/>
              <a:t>However there are </a:t>
            </a:r>
            <a:r>
              <a:rPr lang="en-US" noProof="0" dirty="0"/>
              <a:t>more EM waves in the spectrum then the visible one. The whole spectrum is also split into groups. </a:t>
            </a:r>
            <a:endParaRPr lang="en-BE"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err="1"/>
              <a:t>Optimus</a:t>
            </a:r>
            <a:r>
              <a:rPr lang="nl-BE" dirty="0"/>
              <a:t> </a:t>
            </a:r>
            <a:r>
              <a:rPr lang="nl-BE" dirty="0" err="1"/>
              <a:t>Medica</a:t>
            </a:r>
            <a:r>
              <a:rPr lang="nl-BE" dirty="0"/>
              <a:t>. (</a:t>
            </a:r>
            <a:r>
              <a:rPr lang="nl-BE" dirty="0" err="1"/>
              <a:t>n.d</a:t>
            </a:r>
            <a:r>
              <a:rPr lang="nl-BE" dirty="0"/>
              <a:t>.). </a:t>
            </a:r>
            <a:r>
              <a:rPr lang="nl-BE" i="1" dirty="0" err="1"/>
              <a:t>Electromagnetic</a:t>
            </a:r>
            <a:r>
              <a:rPr lang="nl-BE" i="1" dirty="0"/>
              <a:t> spectrum</a:t>
            </a:r>
            <a:r>
              <a:rPr lang="nl-BE" dirty="0"/>
              <a:t> [Image]. </a:t>
            </a:r>
            <a:r>
              <a:rPr lang="nl-BE" dirty="0" err="1"/>
              <a:t>Optimus</a:t>
            </a:r>
            <a:r>
              <a:rPr lang="nl-BE" dirty="0"/>
              <a:t> </a:t>
            </a:r>
            <a:r>
              <a:rPr lang="nl-BE" dirty="0" err="1"/>
              <a:t>Medica</a:t>
            </a:r>
            <a:r>
              <a:rPr lang="nl-BE" dirty="0"/>
              <a:t>. </a:t>
            </a:r>
            <a:r>
              <a:rPr lang="nl-BE" dirty="0">
                <a:hlinkClick r:id="rId3"/>
              </a:rPr>
              <a:t>https://www.optimusmedica.com/definition/electromagnetic-spectrum/</a:t>
            </a:r>
            <a:endParaRPr lang="nl-BE" dirty="0"/>
          </a:p>
        </p:txBody>
      </p:sp>
      <p:sp>
        <p:nvSpPr>
          <p:cNvPr id="4" name="Slide Number Placeholder 3"/>
          <p:cNvSpPr>
            <a:spLocks noGrp="1"/>
          </p:cNvSpPr>
          <p:nvPr>
            <p:ph type="sldNum" sz="quarter" idx="5"/>
          </p:nvPr>
        </p:nvSpPr>
        <p:spPr/>
        <p:txBody>
          <a:bodyPr/>
          <a:lstStyle/>
          <a:p>
            <a:fld id="{D76A0413-D747-42F6-A291-45C5E891C308}" type="slidenum">
              <a:rPr lang="fr-FR" smtClean="0"/>
              <a:t>12</a:t>
            </a:fld>
            <a:endParaRPr lang="fr-FR"/>
          </a:p>
        </p:txBody>
      </p:sp>
    </p:spTree>
    <p:extLst>
      <p:ext uri="{BB962C8B-B14F-4D97-AF65-F5344CB8AC3E}">
        <p14:creationId xmlns:p14="http://schemas.microsoft.com/office/powerpoint/2010/main" val="366255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how a satellite observes these EM waves an analogy can be made with how our eyes work.</a:t>
            </a:r>
          </a:p>
          <a:p>
            <a:pPr marL="228600" indent="-228600">
              <a:buAutoNum type="arabicPeriod"/>
            </a:pPr>
            <a:r>
              <a:rPr lang="en-US" dirty="0"/>
              <a:t>The suns falls in on our surroundings;</a:t>
            </a:r>
          </a:p>
          <a:p>
            <a:pPr marL="228600" indent="-228600">
              <a:buAutoNum type="arabicPeriod"/>
            </a:pPr>
            <a:r>
              <a:rPr lang="en-US" dirty="0"/>
              <a:t>The reflected light (by the object) is detected by our eye</a:t>
            </a:r>
          </a:p>
          <a:p>
            <a:pPr marL="228600" indent="-228600">
              <a:buAutoNum type="arabicPeriod"/>
            </a:pPr>
            <a:r>
              <a:rPr lang="en-US" dirty="0"/>
              <a:t>Our eye splits this reflection (using receptors) into the 3 primary </a:t>
            </a:r>
            <a:r>
              <a:rPr lang="en-US" dirty="0" err="1"/>
              <a:t>colours</a:t>
            </a:r>
            <a:r>
              <a:rPr lang="en-US" dirty="0"/>
              <a:t> and shows the amount of refection of each color</a:t>
            </a:r>
          </a:p>
          <a:p>
            <a:pPr marL="228600" indent="-228600">
              <a:buAutoNum type="arabicPeriod"/>
            </a:pPr>
            <a:r>
              <a:rPr lang="en-US" dirty="0"/>
              <a:t>Our brain combines this into one image and we see the colors of objects/ our surroundings </a:t>
            </a:r>
          </a:p>
        </p:txBody>
      </p:sp>
      <p:sp>
        <p:nvSpPr>
          <p:cNvPr id="4" name="Slide Number Placeholder 3"/>
          <p:cNvSpPr>
            <a:spLocks noGrp="1"/>
          </p:cNvSpPr>
          <p:nvPr>
            <p:ph type="sldNum" sz="quarter" idx="5"/>
          </p:nvPr>
        </p:nvSpPr>
        <p:spPr/>
        <p:txBody>
          <a:bodyPr/>
          <a:lstStyle/>
          <a:p>
            <a:fld id="{D76A0413-D747-42F6-A291-45C5E891C308}" type="slidenum">
              <a:rPr lang="fr-FR" smtClean="0"/>
              <a:t>13</a:t>
            </a:fld>
            <a:endParaRPr lang="fr-FR"/>
          </a:p>
        </p:txBody>
      </p:sp>
    </p:spTree>
    <p:extLst>
      <p:ext uri="{BB962C8B-B14F-4D97-AF65-F5344CB8AC3E}">
        <p14:creationId xmlns:p14="http://schemas.microsoft.com/office/powerpoint/2010/main" val="2359742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satellite it works very similarly. But there are some key differences:</a:t>
            </a:r>
          </a:p>
          <a:p>
            <a:pPr marL="228600" indent="-228600">
              <a:buAutoNum type="arabicPeriod"/>
            </a:pPr>
            <a:r>
              <a:rPr lang="en-US" dirty="0"/>
              <a:t>It’s not an eye, but a satellite </a:t>
            </a:r>
          </a:p>
          <a:p>
            <a:pPr marL="228600" indent="-228600">
              <a:buAutoNum type="arabicPeriod"/>
            </a:pPr>
            <a:r>
              <a:rPr lang="en-US" dirty="0"/>
              <a:t>A satellite does not only detect visible light, also the non-visual </a:t>
            </a:r>
          </a:p>
          <a:p>
            <a:pPr marL="228600" indent="-228600">
              <a:buAutoNum type="arabicPeriod"/>
            </a:pPr>
            <a:r>
              <a:rPr lang="en-US" dirty="0"/>
              <a:t>The satellite does not only split &amp; detect the primary colors, but also invisible waves e.g. near infrared (NIR) </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14</a:t>
            </a:fld>
            <a:endParaRPr lang="fr-FR"/>
          </a:p>
        </p:txBody>
      </p:sp>
    </p:spTree>
    <p:extLst>
      <p:ext uri="{BB962C8B-B14F-4D97-AF65-F5344CB8AC3E}">
        <p14:creationId xmlns:p14="http://schemas.microsoft.com/office/powerpoint/2010/main" val="2266953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it is clear how a satellite collects the data, but visualizing is another story.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15</a:t>
            </a:fld>
            <a:endParaRPr lang="fr-FR"/>
          </a:p>
        </p:txBody>
      </p:sp>
    </p:spTree>
    <p:extLst>
      <p:ext uri="{BB962C8B-B14F-4D97-AF65-F5344CB8AC3E}">
        <p14:creationId xmlns:p14="http://schemas.microsoft.com/office/powerpoint/2010/main" val="784711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one can see the image we looked at before. </a:t>
            </a:r>
          </a:p>
          <a:p>
            <a:r>
              <a:rPr lang="en-US" dirty="0"/>
              <a:t>The number of split EM-waves can be seen here as 4. </a:t>
            </a:r>
          </a:p>
          <a:p>
            <a:r>
              <a:rPr lang="en-US" dirty="0"/>
              <a:t>In the sector we often call this the amount of detected bands.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16</a:t>
            </a:fld>
            <a:endParaRPr lang="fr-FR"/>
          </a:p>
        </p:txBody>
      </p:sp>
    </p:spTree>
    <p:extLst>
      <p:ext uri="{BB962C8B-B14F-4D97-AF65-F5344CB8AC3E}">
        <p14:creationId xmlns:p14="http://schemas.microsoft.com/office/powerpoint/2010/main" val="2579365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RGB perspective it is clear that we can show the amount of detected light from the red band as red, green as saturated green and blue as saturated blue. </a:t>
            </a:r>
          </a:p>
          <a:p>
            <a:r>
              <a:rPr lang="en-US" dirty="0"/>
              <a:t>This combines in an image as we perceive it. This is what we call a true color composite. </a:t>
            </a:r>
          </a:p>
          <a:p>
            <a:endParaRPr lang="en-US" dirty="0"/>
          </a:p>
          <a:p>
            <a:endParaRPr lang="en-US" dirty="0"/>
          </a:p>
          <a:p>
            <a:r>
              <a:rPr lang="en-US" dirty="0" err="1"/>
              <a:t>Encyclopaedia</a:t>
            </a:r>
            <a:r>
              <a:rPr lang="en-US" dirty="0"/>
              <a:t> Britannica. (n.d.). </a:t>
            </a:r>
            <a:r>
              <a:rPr lang="en-US" i="1" dirty="0"/>
              <a:t>Primary color</a:t>
            </a:r>
            <a:r>
              <a:rPr lang="en-US" dirty="0"/>
              <a:t>. In </a:t>
            </a:r>
            <a:r>
              <a:rPr lang="en-US" i="1" dirty="0"/>
              <a:t>Britannica</a:t>
            </a:r>
            <a:r>
              <a:rPr lang="en-US" dirty="0"/>
              <a:t>. Retrieved [today’s date in Month Day, Year format], from </a:t>
            </a:r>
            <a:r>
              <a:rPr lang="en-US" dirty="0">
                <a:hlinkClick r:id="rId3"/>
              </a:rPr>
              <a:t>https://www.britannica.com/science/primary-color</a:t>
            </a:r>
            <a:endParaRPr lang="en-US" dirty="0"/>
          </a:p>
        </p:txBody>
      </p:sp>
      <p:sp>
        <p:nvSpPr>
          <p:cNvPr id="4" name="Slide Number Placeholder 3"/>
          <p:cNvSpPr>
            <a:spLocks noGrp="1"/>
          </p:cNvSpPr>
          <p:nvPr>
            <p:ph type="sldNum" sz="quarter" idx="5"/>
          </p:nvPr>
        </p:nvSpPr>
        <p:spPr/>
        <p:txBody>
          <a:bodyPr/>
          <a:lstStyle/>
          <a:p>
            <a:fld id="{D76A0413-D747-42F6-A291-45C5E891C308}" type="slidenum">
              <a:rPr lang="fr-FR" smtClean="0"/>
              <a:t>17</a:t>
            </a:fld>
            <a:endParaRPr lang="fr-FR"/>
          </a:p>
        </p:txBody>
      </p:sp>
    </p:spTree>
    <p:extLst>
      <p:ext uri="{BB962C8B-B14F-4D97-AF65-F5344CB8AC3E}">
        <p14:creationId xmlns:p14="http://schemas.microsoft.com/office/powerpoint/2010/main" val="3805570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true color composite, the amount of red wavelength detected put in the red color, the green in the green color, and blue in blue.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18</a:t>
            </a:fld>
            <a:endParaRPr lang="fr-FR"/>
          </a:p>
        </p:txBody>
      </p:sp>
    </p:spTree>
    <p:extLst>
      <p:ext uri="{BB962C8B-B14F-4D97-AF65-F5344CB8AC3E}">
        <p14:creationId xmlns:p14="http://schemas.microsoft.com/office/powerpoint/2010/main" val="928299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here it was very clear on what to do, as it is true to our perception. </a:t>
            </a:r>
          </a:p>
          <a:p>
            <a:r>
              <a:rPr lang="en-US" dirty="0"/>
              <a:t>However, we have only considered the reflected wavelengths in the visible light. </a:t>
            </a:r>
          </a:p>
          <a:p>
            <a:r>
              <a:rPr lang="en-US" dirty="0"/>
              <a:t>Once we also consider other wavelengths, e.g. NIR we have a problem. There is still only the 3 primary colors available. </a:t>
            </a:r>
          </a:p>
          <a:p>
            <a:r>
              <a:rPr lang="en-US" dirty="0"/>
              <a:t>This means we have to make choices if we want to display (and thus analyze) the amount of infrared light detected. </a:t>
            </a:r>
          </a:p>
          <a:p>
            <a:r>
              <a:rPr lang="en-US" dirty="0"/>
              <a:t>The amount reflected from a true color must be let go of. And a primary color is shifted to the amount of IR. </a:t>
            </a:r>
          </a:p>
          <a:p>
            <a:r>
              <a:rPr lang="en-US" dirty="0"/>
              <a:t>The image that is then created is referred to as a false color composite. </a:t>
            </a:r>
          </a:p>
        </p:txBody>
      </p:sp>
      <p:sp>
        <p:nvSpPr>
          <p:cNvPr id="4" name="Slide Number Placeholder 3"/>
          <p:cNvSpPr>
            <a:spLocks noGrp="1"/>
          </p:cNvSpPr>
          <p:nvPr>
            <p:ph type="sldNum" sz="quarter" idx="5"/>
          </p:nvPr>
        </p:nvSpPr>
        <p:spPr/>
        <p:txBody>
          <a:bodyPr/>
          <a:lstStyle/>
          <a:p>
            <a:fld id="{D76A0413-D747-42F6-A291-45C5E891C308}" type="slidenum">
              <a:rPr lang="fr-FR" smtClean="0"/>
              <a:t>19</a:t>
            </a:fld>
            <a:endParaRPr lang="fr-FR"/>
          </a:p>
        </p:txBody>
      </p:sp>
    </p:spTree>
    <p:extLst>
      <p:ext uri="{BB962C8B-B14F-4D97-AF65-F5344CB8AC3E}">
        <p14:creationId xmlns:p14="http://schemas.microsoft.com/office/powerpoint/2010/main" val="2932330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Here we put the amount of reflected </a:t>
            </a:r>
            <a:r>
              <a:rPr lang="en-US" noProof="0" dirty="0"/>
              <a:t>EMW in the NIR length in the red </a:t>
            </a:r>
            <a:r>
              <a:rPr lang="en-US" noProof="0" dirty="0" err="1"/>
              <a:t>colour</a:t>
            </a:r>
            <a:r>
              <a:rPr lang="en-US" noProof="0" dirty="0"/>
              <a:t>.</a:t>
            </a:r>
          </a:p>
          <a:p>
            <a:r>
              <a:rPr lang="en-US" noProof="0" dirty="0"/>
              <a:t>The reflected amount of the red-wave in the green color and the reflected amount of green-wave light into the blue color. </a:t>
            </a:r>
          </a:p>
          <a:p>
            <a:r>
              <a:rPr lang="en-US" noProof="0" dirty="0"/>
              <a:t>This False color composite give us new insights into the surroundings. </a:t>
            </a:r>
            <a:endParaRPr lang="en-BE" noProof="0" dirty="0"/>
          </a:p>
          <a:p>
            <a:endParaRPr lang="en-US" noProof="0" dirty="0"/>
          </a:p>
          <a:p>
            <a:r>
              <a:rPr lang="en-US" noProof="0" dirty="0"/>
              <a:t>One thing that must be noticed for example is that there is no red in the stadium. This meaning it does not reflect NIR. However, the grass surrounding the stadium does reflect NIR. </a:t>
            </a:r>
            <a:endParaRPr lang="en-BE" noProof="0" dirty="0"/>
          </a:p>
          <a:p>
            <a:r>
              <a:rPr lang="en-BE" noProof="0" dirty="0"/>
              <a:t>Why?</a:t>
            </a:r>
            <a:r>
              <a:rPr lang="en-US" noProof="0" dirty="0"/>
              <a:t> </a:t>
            </a:r>
          </a:p>
          <a:p>
            <a:r>
              <a:rPr lang="en-US" noProof="0" dirty="0"/>
              <a:t>Only real healthy plats reflect NIR. Thus, the grass in the stadium is artificial grass. With this one can for example check who of your neighbors has fake grass. </a:t>
            </a:r>
            <a:endParaRPr lang="en-BE" noProof="0" dirty="0"/>
          </a:p>
        </p:txBody>
      </p:sp>
      <p:sp>
        <p:nvSpPr>
          <p:cNvPr id="4" name="Slide Number Placeholder 3"/>
          <p:cNvSpPr>
            <a:spLocks noGrp="1"/>
          </p:cNvSpPr>
          <p:nvPr>
            <p:ph type="sldNum" sz="quarter" idx="5"/>
          </p:nvPr>
        </p:nvSpPr>
        <p:spPr/>
        <p:txBody>
          <a:bodyPr/>
          <a:lstStyle/>
          <a:p>
            <a:fld id="{D76A0413-D747-42F6-A291-45C5E891C308}" type="slidenum">
              <a:rPr lang="fr-FR" smtClean="0"/>
              <a:t>20</a:t>
            </a:fld>
            <a:endParaRPr lang="fr-FR"/>
          </a:p>
        </p:txBody>
      </p:sp>
    </p:spTree>
    <p:extLst>
      <p:ext uri="{BB962C8B-B14F-4D97-AF65-F5344CB8AC3E}">
        <p14:creationId xmlns:p14="http://schemas.microsoft.com/office/powerpoint/2010/main" val="2031826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concept of the data a satellite collects is cleared out, the reason to look at more then just RGB comes into play.</a:t>
            </a:r>
          </a:p>
          <a:p>
            <a:r>
              <a:rPr lang="en-US" dirty="0"/>
              <a:t>An important concept for this is spectral signature.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21</a:t>
            </a:fld>
            <a:endParaRPr lang="fr-FR"/>
          </a:p>
        </p:txBody>
      </p:sp>
    </p:spTree>
    <p:extLst>
      <p:ext uri="{BB962C8B-B14F-4D97-AF65-F5344CB8AC3E}">
        <p14:creationId xmlns:p14="http://schemas.microsoft.com/office/powerpoint/2010/main" val="4146914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it must be determined what remote sensing is.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4</a:t>
            </a:fld>
            <a:endParaRPr lang="fr-FR"/>
          </a:p>
        </p:txBody>
      </p:sp>
    </p:spTree>
    <p:extLst>
      <p:ext uri="{BB962C8B-B14F-4D97-AF65-F5344CB8AC3E}">
        <p14:creationId xmlns:p14="http://schemas.microsoft.com/office/powerpoint/2010/main" val="123941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Small repeating of the precious parts on how light is seen and acts. </a:t>
            </a:r>
          </a:p>
          <a:p>
            <a:endParaRPr lang="nl-BE" dirty="0"/>
          </a:p>
          <a:p>
            <a:r>
              <a:rPr lang="nl-BE" dirty="0"/>
              <a:t>M. F. Abu Hassan, Y. </a:t>
            </a:r>
            <a:r>
              <a:rPr lang="nl-BE" dirty="0" err="1"/>
              <a:t>Yusof</a:t>
            </a:r>
            <a:r>
              <a:rPr lang="nl-BE" dirty="0"/>
              <a:t>, M. A. </a:t>
            </a:r>
            <a:r>
              <a:rPr lang="nl-BE" dirty="0" err="1"/>
              <a:t>Azmi</a:t>
            </a:r>
            <a:r>
              <a:rPr lang="nl-BE" dirty="0"/>
              <a:t>, M. N. </a:t>
            </a:r>
            <a:r>
              <a:rPr lang="nl-BE" dirty="0" err="1"/>
              <a:t>Mazli</a:t>
            </a:r>
            <a:r>
              <a:rPr lang="nl-BE" dirty="0"/>
              <a:t>. (2012). </a:t>
            </a:r>
            <a:r>
              <a:rPr lang="nl-BE" dirty="0" err="1"/>
              <a:t>Fuzzy</a:t>
            </a:r>
            <a:r>
              <a:rPr lang="nl-BE" dirty="0"/>
              <a:t> Logic </a:t>
            </a:r>
            <a:r>
              <a:rPr lang="nl-BE" dirty="0" err="1"/>
              <a:t>Based</a:t>
            </a:r>
            <a:r>
              <a:rPr lang="nl-BE" dirty="0"/>
              <a:t> Intelligent Control of RGB Colour </a:t>
            </a:r>
            <a:r>
              <a:rPr lang="nl-BE" dirty="0" err="1"/>
              <a:t>Classification</a:t>
            </a:r>
            <a:r>
              <a:rPr lang="nl-BE" dirty="0"/>
              <a:t> System </a:t>
            </a:r>
            <a:r>
              <a:rPr lang="nl-BE" dirty="0" err="1"/>
              <a:t>for</a:t>
            </a:r>
            <a:r>
              <a:rPr lang="nl-BE" dirty="0"/>
              <a:t> </a:t>
            </a:r>
            <a:r>
              <a:rPr lang="nl-BE" dirty="0" err="1"/>
              <a:t>Undergraduate</a:t>
            </a:r>
            <a:r>
              <a:rPr lang="nl-BE" dirty="0"/>
              <a:t> </a:t>
            </a:r>
            <a:r>
              <a:rPr lang="nl-BE" dirty="0" err="1"/>
              <a:t>Artificial</a:t>
            </a:r>
            <a:r>
              <a:rPr lang="nl-BE" dirty="0"/>
              <a:t> Intelligence </a:t>
            </a:r>
            <a:r>
              <a:rPr lang="nl-BE" dirty="0" err="1"/>
              <a:t>Laboratory</a:t>
            </a:r>
            <a:r>
              <a:rPr lang="nl-BE" dirty="0"/>
              <a:t>. </a:t>
            </a:r>
            <a:r>
              <a:rPr lang="nl-BE" dirty="0" err="1"/>
              <a:t>Proceedings</a:t>
            </a:r>
            <a:r>
              <a:rPr lang="nl-BE" dirty="0"/>
              <a:t> of </a:t>
            </a:r>
            <a:r>
              <a:rPr lang="nl-BE" dirty="0" err="1"/>
              <a:t>the</a:t>
            </a:r>
            <a:r>
              <a:rPr lang="nl-BE" dirty="0"/>
              <a:t> World </a:t>
            </a:r>
            <a:r>
              <a:rPr lang="nl-BE" dirty="0" err="1"/>
              <a:t>Congress</a:t>
            </a:r>
            <a:r>
              <a:rPr lang="nl-BE" dirty="0"/>
              <a:t> on Engineering 2012 Vol II WCE 2012, </a:t>
            </a:r>
            <a:r>
              <a:rPr lang="nl-BE" dirty="0" err="1"/>
              <a:t>July</a:t>
            </a:r>
            <a:r>
              <a:rPr lang="nl-BE" dirty="0"/>
              <a:t> 4 - 6, 2012, London, U.K.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22</a:t>
            </a:fld>
            <a:endParaRPr lang="fr-FR"/>
          </a:p>
        </p:txBody>
      </p:sp>
    </p:spTree>
    <p:extLst>
      <p:ext uri="{BB962C8B-B14F-4D97-AF65-F5344CB8AC3E}">
        <p14:creationId xmlns:p14="http://schemas.microsoft.com/office/powerpoint/2010/main" val="2029304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As mentioned, objects reflect a certain amount of EM-waves and the other ones are absorbed. </a:t>
            </a:r>
          </a:p>
          <a:p>
            <a:r>
              <a:rPr lang="en-US" noProof="0" dirty="0"/>
              <a:t>In the case of plants, we know a lot of green is reflected (with blue and red to make a certain green), but a healthy leave also reflects a lot of NIR.</a:t>
            </a:r>
          </a:p>
          <a:p>
            <a:r>
              <a:rPr lang="en-BE" noProof="0" dirty="0"/>
              <a:t>So healthy or real plants reflect NIR and false or dead/ destressed plants not. </a:t>
            </a:r>
          </a:p>
          <a:p>
            <a:r>
              <a:rPr lang="en-BE" noProof="0" dirty="0"/>
              <a:t>And this signature</a:t>
            </a:r>
            <a:r>
              <a:rPr lang="nl-BE" noProof="0" dirty="0"/>
              <a:t> </a:t>
            </a:r>
            <a:r>
              <a:rPr lang="en-BE" noProof="0" dirty="0"/>
              <a:t>reflection is thus different for every object. </a:t>
            </a:r>
          </a:p>
          <a:p>
            <a:endParaRPr lang="nl-BE" dirty="0"/>
          </a:p>
          <a:p>
            <a:r>
              <a:rPr lang="nl-BE" dirty="0" err="1"/>
              <a:t>Vecteezy</a:t>
            </a:r>
            <a:r>
              <a:rPr lang="nl-BE" dirty="0"/>
              <a:t>. (</a:t>
            </a:r>
            <a:r>
              <a:rPr lang="nl-BE" dirty="0" err="1"/>
              <a:t>n.d</a:t>
            </a:r>
            <a:r>
              <a:rPr lang="nl-BE" dirty="0"/>
              <a:t>.). </a:t>
            </a:r>
            <a:r>
              <a:rPr lang="nl-BE" i="1" dirty="0"/>
              <a:t>Green </a:t>
            </a:r>
            <a:r>
              <a:rPr lang="nl-BE" i="1" dirty="0" err="1"/>
              <a:t>leaf</a:t>
            </a:r>
            <a:r>
              <a:rPr lang="nl-BE" i="1" dirty="0"/>
              <a:t> </a:t>
            </a:r>
            <a:r>
              <a:rPr lang="nl-BE" i="1" dirty="0" err="1"/>
              <a:t>simple</a:t>
            </a:r>
            <a:r>
              <a:rPr lang="nl-BE" i="1" dirty="0"/>
              <a:t> </a:t>
            </a:r>
            <a:r>
              <a:rPr lang="nl-BE" i="1" dirty="0" err="1"/>
              <a:t>colored</a:t>
            </a:r>
            <a:r>
              <a:rPr lang="nl-BE" i="1" dirty="0"/>
              <a:t> vector icon </a:t>
            </a:r>
            <a:r>
              <a:rPr lang="nl-BE" i="1" dirty="0" err="1"/>
              <a:t>isolated</a:t>
            </a:r>
            <a:r>
              <a:rPr lang="nl-BE" i="1" dirty="0"/>
              <a:t> on </a:t>
            </a:r>
            <a:r>
              <a:rPr lang="nl-BE" i="1" dirty="0" err="1"/>
              <a:t>white</a:t>
            </a:r>
            <a:r>
              <a:rPr lang="nl-BE" i="1" dirty="0"/>
              <a:t> square background: Simple flat </a:t>
            </a:r>
            <a:r>
              <a:rPr lang="nl-BE" i="1" dirty="0" err="1"/>
              <a:t>outline</a:t>
            </a:r>
            <a:r>
              <a:rPr lang="nl-BE" i="1" dirty="0"/>
              <a:t> cartoon vector icon </a:t>
            </a:r>
            <a:r>
              <a:rPr lang="nl-BE" i="1" dirty="0" err="1"/>
              <a:t>drawing</a:t>
            </a:r>
            <a:r>
              <a:rPr lang="nl-BE" i="1" dirty="0"/>
              <a:t> </a:t>
            </a:r>
            <a:r>
              <a:rPr lang="nl-BE" i="1" dirty="0" err="1"/>
              <a:t>with</a:t>
            </a:r>
            <a:r>
              <a:rPr lang="nl-BE" i="1" dirty="0"/>
              <a:t> </a:t>
            </a:r>
            <a:r>
              <a:rPr lang="nl-BE" i="1" dirty="0" err="1"/>
              <a:t>natural</a:t>
            </a:r>
            <a:r>
              <a:rPr lang="nl-BE" i="1" dirty="0"/>
              <a:t> </a:t>
            </a:r>
            <a:r>
              <a:rPr lang="nl-BE" i="1" dirty="0" err="1"/>
              <a:t>leaf</a:t>
            </a:r>
            <a:r>
              <a:rPr lang="nl-BE" i="1" dirty="0"/>
              <a:t> </a:t>
            </a:r>
            <a:r>
              <a:rPr lang="nl-BE" i="1" dirty="0" err="1"/>
              <a:t>and</a:t>
            </a:r>
            <a:r>
              <a:rPr lang="nl-BE" i="1" dirty="0"/>
              <a:t> </a:t>
            </a:r>
            <a:r>
              <a:rPr lang="nl-BE" i="1" dirty="0" err="1"/>
              <a:t>botanical</a:t>
            </a:r>
            <a:r>
              <a:rPr lang="nl-BE" i="1" dirty="0"/>
              <a:t> </a:t>
            </a:r>
            <a:r>
              <a:rPr lang="nl-BE" i="1" dirty="0" err="1"/>
              <a:t>theme</a:t>
            </a:r>
            <a:r>
              <a:rPr lang="nl-BE" dirty="0"/>
              <a:t> [Vector image]. </a:t>
            </a:r>
            <a:r>
              <a:rPr lang="nl-BE" dirty="0" err="1"/>
              <a:t>Vecteezy</a:t>
            </a:r>
            <a:r>
              <a:rPr lang="nl-BE" dirty="0"/>
              <a:t>. </a:t>
            </a:r>
            <a:r>
              <a:rPr lang="nl-BE" dirty="0">
                <a:hlinkClick r:id="rId3"/>
              </a:rPr>
              <a:t>https://www.vecteezy.com/vector-art/24444471-green-leaf-simple-colored-vector-icon-isolated-on-white-square-background-simple-flat-outline-cartoon-vector-icon-drawing-with-natural-leaf-and-botanical-theme</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23</a:t>
            </a:fld>
            <a:endParaRPr lang="fr-FR"/>
          </a:p>
        </p:txBody>
      </p:sp>
    </p:spTree>
    <p:extLst>
      <p:ext uri="{BB962C8B-B14F-4D97-AF65-F5344CB8AC3E}">
        <p14:creationId xmlns:p14="http://schemas.microsoft.com/office/powerpoint/2010/main" val="1602460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This leads us to the concept of a spectral signature of a spectral reflectance curve.</a:t>
            </a:r>
            <a:r>
              <a:rPr lang="nl-BE" noProof="0" dirty="0"/>
              <a:t> </a:t>
            </a:r>
          </a:p>
          <a:p>
            <a:r>
              <a:rPr lang="en-BE" noProof="0" dirty="0"/>
              <a:t>It shows the amount of energy reflected from the surface</a:t>
            </a:r>
            <a:r>
              <a:rPr lang="en-US" noProof="0" dirty="0"/>
              <a:t> at specific wavelengths.</a:t>
            </a:r>
          </a:p>
          <a:p>
            <a:r>
              <a:rPr lang="en-US" noProof="0" dirty="0"/>
              <a:t>As this unique for different surfaces and materials one can use these to differentiate between them on images.</a:t>
            </a:r>
          </a:p>
          <a:p>
            <a:endParaRPr lang="en-US" noProof="0" dirty="0"/>
          </a:p>
          <a:p>
            <a:r>
              <a:rPr lang="en-US" noProof="0" dirty="0"/>
              <a:t>On the right a spectral signature is shown of some general materials.</a:t>
            </a:r>
          </a:p>
          <a:p>
            <a:r>
              <a:rPr lang="en-US" noProof="0" dirty="0"/>
              <a:t>One can see that water does only reflect in the shortest wavelengths.</a:t>
            </a:r>
          </a:p>
          <a:p>
            <a:r>
              <a:rPr lang="en-US" noProof="0" dirty="0"/>
              <a:t>Healthy vegetation reflects green </a:t>
            </a:r>
            <a:r>
              <a:rPr lang="en-US" noProof="0" dirty="0" err="1"/>
              <a:t>en</a:t>
            </a:r>
            <a:r>
              <a:rPr lang="en-US" noProof="0" dirty="0"/>
              <a:t> NIR    </a:t>
            </a:r>
            <a:r>
              <a:rPr lang="en-BE" noProof="0" dirty="0"/>
              <a:t> </a:t>
            </a:r>
            <a:r>
              <a:rPr lang="nl-BE" noProof="0" dirty="0"/>
              <a:t> </a:t>
            </a:r>
            <a:endParaRPr lang="en-BE" noProof="0" dirty="0"/>
          </a:p>
          <a:p>
            <a:endParaRPr lang="sv-SE" dirty="0"/>
          </a:p>
          <a:p>
            <a:r>
              <a:rPr lang="sv-SE" dirty="0"/>
              <a:t>Kumar, D. N., &amp; Reshmidevi, T. V. </a:t>
            </a:r>
            <a:r>
              <a:rPr lang="en-US" dirty="0"/>
              <a:t>(2019). </a:t>
            </a:r>
            <a:r>
              <a:rPr lang="en-US" i="1" dirty="0"/>
              <a:t>Reviews: Remote sensing applications in water resources</a:t>
            </a:r>
            <a:r>
              <a:rPr lang="en-US" dirty="0"/>
              <a:t>. ResearchGate. </a:t>
            </a:r>
            <a:r>
              <a:rPr lang="en-US" dirty="0">
                <a:hlinkClick r:id="rId3"/>
              </a:rPr>
              <a:t>https://www.researchgate.net/publication/330396782_Reviews_Remote_Sensing_Applications_in_Water_Resources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24</a:t>
            </a:fld>
            <a:endParaRPr lang="fr-FR"/>
          </a:p>
        </p:txBody>
      </p:sp>
    </p:spTree>
    <p:extLst>
      <p:ext uri="{BB962C8B-B14F-4D97-AF65-F5344CB8AC3E}">
        <p14:creationId xmlns:p14="http://schemas.microsoft.com/office/powerpoint/2010/main" val="964860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materials having a specific reflectance curve there are some very typical once that are easily recognizable (water, plants).</a:t>
            </a:r>
          </a:p>
          <a:p>
            <a:r>
              <a:rPr lang="en-US" dirty="0"/>
              <a:t>However there exist library's for checking what a material is.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25</a:t>
            </a:fld>
            <a:endParaRPr lang="fr-FR"/>
          </a:p>
        </p:txBody>
      </p:sp>
    </p:spTree>
    <p:extLst>
      <p:ext uri="{BB962C8B-B14F-4D97-AF65-F5344CB8AC3E}">
        <p14:creationId xmlns:p14="http://schemas.microsoft.com/office/powerpoint/2010/main" val="3415336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distinguished in the previous parts satellites produce images, but there are some properties one has to take into account.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26</a:t>
            </a:fld>
            <a:endParaRPr lang="fr-FR"/>
          </a:p>
        </p:txBody>
      </p:sp>
    </p:spTree>
    <p:extLst>
      <p:ext uri="{BB962C8B-B14F-4D97-AF65-F5344CB8AC3E}">
        <p14:creationId xmlns:p14="http://schemas.microsoft.com/office/powerpoint/2010/main" val="395986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types of image resolutions.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27</a:t>
            </a:fld>
            <a:endParaRPr lang="fr-FR"/>
          </a:p>
        </p:txBody>
      </p:sp>
    </p:spTree>
    <p:extLst>
      <p:ext uri="{BB962C8B-B14F-4D97-AF65-F5344CB8AC3E}">
        <p14:creationId xmlns:p14="http://schemas.microsoft.com/office/powerpoint/2010/main" val="1525440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spatial resolution is the size of the smallest area that is covered in the image. Also refereed to as the size of the pixel covering the ground cell. </a:t>
            </a:r>
          </a:p>
          <a:p>
            <a:r>
              <a:rPr lang="en-US" dirty="0"/>
              <a:t>An object is often detected if it is the same size as the resolution, or larger; however, it can sometimes still be seen. </a:t>
            </a:r>
          </a:p>
          <a:p>
            <a:endParaRPr lang="en-US" dirty="0"/>
          </a:p>
          <a:p>
            <a:r>
              <a:rPr lang="en-US" dirty="0"/>
              <a:t>Bigger resolutions are not always better, sometimes it is so detailed that you do not see bigger patterns. </a:t>
            </a:r>
          </a:p>
          <a:p>
            <a:r>
              <a:rPr lang="en-US" dirty="0"/>
              <a:t>Also know that the higher quality images are not free.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28</a:t>
            </a:fld>
            <a:endParaRPr lang="fr-FR"/>
          </a:p>
        </p:txBody>
      </p:sp>
    </p:spTree>
    <p:extLst>
      <p:ext uri="{BB962C8B-B14F-4D97-AF65-F5344CB8AC3E}">
        <p14:creationId xmlns:p14="http://schemas.microsoft.com/office/powerpoint/2010/main" val="2982510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spectral revolution refers to the things in the EM-spectrum can detect.</a:t>
            </a:r>
          </a:p>
          <a:p>
            <a:r>
              <a:rPr lang="en-US" dirty="0"/>
              <a:t>It is 2 folded, on one hand the number of bands. On the other hand, how broad a band measures. </a:t>
            </a:r>
          </a:p>
          <a:p>
            <a:endParaRPr lang="en-US" dirty="0"/>
          </a:p>
          <a:p>
            <a:r>
              <a:rPr lang="en-US" dirty="0"/>
              <a:t>For the second part, a finer </a:t>
            </a:r>
            <a:r>
              <a:rPr lang="en-US" dirty="0" err="1"/>
              <a:t>resulutions</a:t>
            </a:r>
            <a:r>
              <a:rPr lang="en-US" dirty="0"/>
              <a:t> means that the band itself is smaller and measures less range. It might seem contractionary, but a smaller band means it measures not as general.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29</a:t>
            </a:fld>
            <a:endParaRPr lang="fr-FR"/>
          </a:p>
        </p:txBody>
      </p:sp>
    </p:spTree>
    <p:extLst>
      <p:ext uri="{BB962C8B-B14F-4D97-AF65-F5344CB8AC3E}">
        <p14:creationId xmlns:p14="http://schemas.microsoft.com/office/powerpoint/2010/main" val="2306641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temporal resolution is a resolution that has nothing to do with the intake differences of the satellite itself. But it has to do with the timing of detecting/ capturing images.</a:t>
            </a:r>
          </a:p>
          <a:p>
            <a:r>
              <a:rPr lang="en-US" dirty="0"/>
              <a:t>How long it takes for a satellite to retake an images of the same area. Often it is also referred to as revisit capability/ time.</a:t>
            </a:r>
          </a:p>
          <a:p>
            <a:r>
              <a:rPr lang="en-US" dirty="0"/>
              <a:t>This depends on the satellite and thus makes an impact on how often/ frequent change can be detected, so it determines the capability of change mapping of satellite images.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30</a:t>
            </a:fld>
            <a:endParaRPr lang="fr-FR"/>
          </a:p>
        </p:txBody>
      </p:sp>
    </p:spTree>
    <p:extLst>
      <p:ext uri="{BB962C8B-B14F-4D97-AF65-F5344CB8AC3E}">
        <p14:creationId xmlns:p14="http://schemas.microsoft.com/office/powerpoint/2010/main" val="1991203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revisit time of a satellite is determined by how its path is going. </a:t>
            </a:r>
          </a:p>
          <a:p>
            <a:r>
              <a:rPr lang="en-US" dirty="0"/>
              <a:t>There are 2 types of satellites. The first one stays at the some point in space and is called a geostationary/ geosynchronous orbit. These satellites are often used for weather predictions as they monitor a certain region constantly. </a:t>
            </a:r>
          </a:p>
          <a:p>
            <a:r>
              <a:rPr lang="en-US" dirty="0"/>
              <a:t>The other type moves around earth always scanning another part of it, and lives in a polar orbit. For these keeping timing on when it revisits the same place is important. </a:t>
            </a:r>
            <a:endParaRPr lang="en-BE" noProof="0" dirty="0">
              <a:hlinkClick r:id="rId3"/>
            </a:endParaRPr>
          </a:p>
          <a:p>
            <a:endParaRPr lang="en-BE" noProof="0" dirty="0">
              <a:hlinkClick r:id="rId3"/>
            </a:endParaRPr>
          </a:p>
          <a:p>
            <a:endParaRPr lang="nl-BE" dirty="0">
              <a:hlinkClick r:id="rId3"/>
            </a:endParaRPr>
          </a:p>
          <a:p>
            <a:r>
              <a:rPr lang="nl-BE" dirty="0" err="1">
                <a:hlinkClick r:id="rId3"/>
              </a:rPr>
              <a:t>Fayil:Geosynchronous</a:t>
            </a:r>
            <a:r>
              <a:rPr lang="nl-BE" dirty="0">
                <a:hlinkClick r:id="rId3"/>
              </a:rPr>
              <a:t> orbit.gif – Wikipedia</a:t>
            </a:r>
            <a:endParaRPr lang="nl-BE" dirty="0"/>
          </a:p>
          <a:p>
            <a:r>
              <a:rPr lang="en-US" b="0" i="0" dirty="0">
                <a:solidFill>
                  <a:srgbClr val="040C28"/>
                </a:solidFill>
                <a:effectLst/>
                <a:latin typeface="Google Sans"/>
              </a:rPr>
              <a:t>geosynchronous orbits are often referred to as geostationary if they are roughly over the equator, but the terms are used somewhat interchangeably</a:t>
            </a:r>
            <a:r>
              <a:rPr lang="en-US" b="0" i="0" dirty="0">
                <a:solidFill>
                  <a:srgbClr val="1F1F1F"/>
                </a:solidFill>
                <a:effectLst/>
                <a:latin typeface="Google Sans"/>
              </a:rPr>
              <a:t>.</a:t>
            </a:r>
          </a:p>
          <a:p>
            <a:r>
              <a:rPr lang="en-US" dirty="0">
                <a:hlinkClick r:id="rId4"/>
              </a:rPr>
              <a:t>Whole-Globe Coverage with Polar Satellite : r/</a:t>
            </a:r>
            <a:r>
              <a:rPr lang="en-US" dirty="0" err="1">
                <a:hlinkClick r:id="rId4"/>
              </a:rPr>
              <a:t>physicsgifs</a:t>
            </a:r>
            <a:r>
              <a:rPr lang="en-US" dirty="0">
                <a:hlinkClick r:id="rId4"/>
              </a:rPr>
              <a:t> (reddit.com)</a:t>
            </a:r>
            <a:endParaRPr lang="nl-BE" dirty="0"/>
          </a:p>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31</a:t>
            </a:fld>
            <a:endParaRPr lang="fr-FR"/>
          </a:p>
        </p:txBody>
      </p:sp>
    </p:spTree>
    <p:extLst>
      <p:ext uri="{BB962C8B-B14F-4D97-AF65-F5344CB8AC3E}">
        <p14:creationId xmlns:p14="http://schemas.microsoft.com/office/powerpoint/2010/main" val="117892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term often talked about is earth observation(s). But what is it exactly: it is collecting information about the earth (psychically, chemical and biologically). </a:t>
            </a:r>
          </a:p>
          <a:p>
            <a:r>
              <a:rPr lang="en-US" dirty="0"/>
              <a:t>This is done thru multiple ways: with satellites, areal pictures, ground-based measures etc. </a:t>
            </a:r>
          </a:p>
          <a:p>
            <a:endParaRPr lang="en-US" dirty="0">
              <a:hlinkClick r:id="rId3"/>
            </a:endParaRPr>
          </a:p>
          <a:p>
            <a:endParaRPr lang="en-US" dirty="0">
              <a:hlinkClick r:id="rId3"/>
            </a:endParaRPr>
          </a:p>
          <a:p>
            <a:r>
              <a:rPr lang="en-US" dirty="0">
                <a:hlinkClick r:id="rId3"/>
              </a:rPr>
              <a:t>Source: </a:t>
            </a:r>
          </a:p>
          <a:p>
            <a:r>
              <a:rPr lang="en-US" dirty="0">
                <a:hlinkClick r:id="rId3"/>
              </a:rPr>
              <a:t>How are Earth Observation and Remote Sensing Different? | New Space Economy</a:t>
            </a:r>
            <a:endParaRPr lang="en-US" dirty="0">
              <a:hlinkClick r:id="rId4"/>
            </a:endParaRPr>
          </a:p>
          <a:p>
            <a:r>
              <a:rPr lang="en-US" dirty="0">
                <a:hlinkClick r:id="rId4"/>
              </a:rPr>
              <a:t>Earth observation: How does it work? (youtube.com)</a:t>
            </a:r>
            <a:endParaRPr lang="en-US" dirty="0"/>
          </a:p>
          <a:p>
            <a:endParaRPr lang="en-US" dirty="0"/>
          </a:p>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5</a:t>
            </a:fld>
            <a:endParaRPr lang="fr-FR"/>
          </a:p>
        </p:txBody>
      </p:sp>
    </p:spTree>
    <p:extLst>
      <p:ext uri="{BB962C8B-B14F-4D97-AF65-F5344CB8AC3E}">
        <p14:creationId xmlns:p14="http://schemas.microsoft.com/office/powerpoint/2010/main" val="1665219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hlinkClick r:id="rId3"/>
              </a:rPr>
              <a:t>What is lidar?</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33</a:t>
            </a:fld>
            <a:endParaRPr lang="fr-FR"/>
          </a:p>
        </p:txBody>
      </p:sp>
    </p:spTree>
    <p:extLst>
      <p:ext uri="{BB962C8B-B14F-4D97-AF65-F5344CB8AC3E}">
        <p14:creationId xmlns:p14="http://schemas.microsoft.com/office/powerpoint/2010/main" val="2531793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LiDAR vs RADAR: What’s the Difference? | </a:t>
            </a:r>
            <a:r>
              <a:rPr lang="en-US" dirty="0" err="1">
                <a:hlinkClick r:id="rId3"/>
              </a:rPr>
              <a:t>FlyGuys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34</a:t>
            </a:fld>
            <a:endParaRPr lang="fr-FR"/>
          </a:p>
        </p:txBody>
      </p:sp>
    </p:spTree>
    <p:extLst>
      <p:ext uri="{BB962C8B-B14F-4D97-AF65-F5344CB8AC3E}">
        <p14:creationId xmlns:p14="http://schemas.microsoft.com/office/powerpoint/2010/main" val="2470683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Basis other products: historically they used it to remove all on top and build DSM’s.</a:t>
            </a:r>
          </a:p>
          <a:p>
            <a:r>
              <a:rPr lang="en-US" dirty="0"/>
              <a:t>However, over time the realization came that this ‘noise’ once always removed also contains lots of useful information. </a:t>
            </a:r>
          </a:p>
          <a:p>
            <a:endParaRPr lang="en-US" dirty="0"/>
          </a:p>
          <a:p>
            <a:r>
              <a:rPr lang="pl-PL" dirty="0">
                <a:hlinkClick r:id="rId3"/>
              </a:rPr>
              <a:t>What is lidar?</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35</a:t>
            </a:fld>
            <a:endParaRPr lang="fr-FR"/>
          </a:p>
        </p:txBody>
      </p:sp>
    </p:spTree>
    <p:extLst>
      <p:ext uri="{BB962C8B-B14F-4D97-AF65-F5344CB8AC3E}">
        <p14:creationId xmlns:p14="http://schemas.microsoft.com/office/powerpoint/2010/main" val="369108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a CHM, DSM and DTM? About Gridded, Raster LiDAR Data | NSF NEON | Open Data to Understand our Ecosystems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36</a:t>
            </a:fld>
            <a:endParaRPr lang="fr-FR"/>
          </a:p>
        </p:txBody>
      </p:sp>
    </p:spTree>
    <p:extLst>
      <p:ext uri="{BB962C8B-B14F-4D97-AF65-F5344CB8AC3E}">
        <p14:creationId xmlns:p14="http://schemas.microsoft.com/office/powerpoint/2010/main" val="2086160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on data sources.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37</a:t>
            </a:fld>
            <a:endParaRPr lang="fr-FR"/>
          </a:p>
        </p:txBody>
      </p:sp>
    </p:spTree>
    <p:extLst>
      <p:ext uri="{BB962C8B-B14F-4D97-AF65-F5344CB8AC3E}">
        <p14:creationId xmlns:p14="http://schemas.microsoft.com/office/powerpoint/2010/main" val="809439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thing to know is that the satellite data most people work with is not the images directly made on the satellite itself. </a:t>
            </a:r>
          </a:p>
          <a:p>
            <a:r>
              <a:rPr lang="en-US" dirty="0"/>
              <a:t>The data is pre-processed. This is needed due to multiple reasons. But one of them is that raw data is not readable with image processing software.</a:t>
            </a:r>
          </a:p>
          <a:p>
            <a:r>
              <a:rPr lang="en-US" dirty="0"/>
              <a:t>So level 1A has this fist one already done. The differences can be read on the slide. </a:t>
            </a:r>
          </a:p>
          <a:p>
            <a:r>
              <a:rPr lang="en-US" dirty="0"/>
              <a:t>Often L2 is used as it has been fully calibrated to the instruments and corrected resolutions.</a:t>
            </a:r>
          </a:p>
        </p:txBody>
      </p:sp>
      <p:sp>
        <p:nvSpPr>
          <p:cNvPr id="4" name="Slide Number Placeholder 3"/>
          <p:cNvSpPr>
            <a:spLocks noGrp="1"/>
          </p:cNvSpPr>
          <p:nvPr>
            <p:ph type="sldNum" sz="quarter" idx="5"/>
          </p:nvPr>
        </p:nvSpPr>
        <p:spPr/>
        <p:txBody>
          <a:bodyPr/>
          <a:lstStyle/>
          <a:p>
            <a:fld id="{D76A0413-D747-42F6-A291-45C5E891C308}" type="slidenum">
              <a:rPr lang="fr-FR" smtClean="0"/>
              <a:t>38</a:t>
            </a:fld>
            <a:endParaRPr lang="fr-FR"/>
          </a:p>
        </p:txBody>
      </p:sp>
    </p:spTree>
    <p:extLst>
      <p:ext uri="{BB962C8B-B14F-4D97-AF65-F5344CB8AC3E}">
        <p14:creationId xmlns:p14="http://schemas.microsoft.com/office/powerpoint/2010/main" val="3412164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there are some online explores listed.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39</a:t>
            </a:fld>
            <a:endParaRPr lang="fr-FR"/>
          </a:p>
        </p:txBody>
      </p:sp>
    </p:spTree>
    <p:extLst>
      <p:ext uri="{BB962C8B-B14F-4D97-AF65-F5344CB8AC3E}">
        <p14:creationId xmlns:p14="http://schemas.microsoft.com/office/powerpoint/2010/main" val="3162505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Copernicus is the European satellite part of the space </a:t>
            </a:r>
            <a:r>
              <a:rPr lang="en-US" dirty="0" err="1"/>
              <a:t>programme</a:t>
            </a:r>
            <a:r>
              <a:rPr lang="en-US" dirty="0"/>
              <a:t>, focusing on EO. </a:t>
            </a:r>
          </a:p>
          <a:p>
            <a:r>
              <a:rPr lang="en-US" dirty="0"/>
              <a:t>It is driven from the environmental point. </a:t>
            </a:r>
          </a:p>
          <a:p>
            <a:r>
              <a:rPr lang="en-US" dirty="0"/>
              <a:t>There are multiple sentinel satellites, each with their own function.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40</a:t>
            </a:fld>
            <a:endParaRPr lang="fr-FR"/>
          </a:p>
        </p:txBody>
      </p:sp>
    </p:spTree>
    <p:extLst>
      <p:ext uri="{BB962C8B-B14F-4D97-AF65-F5344CB8AC3E}">
        <p14:creationId xmlns:p14="http://schemas.microsoft.com/office/powerpoint/2010/main" val="3941988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noProof="0" dirty="0"/>
              <a:t>Copernicus also has services</a:t>
            </a:r>
            <a:r>
              <a:rPr lang="en-US" noProof="0" dirty="0"/>
              <a:t> where they add extra information, can be some analysis or other information.</a:t>
            </a:r>
          </a:p>
          <a:p>
            <a:r>
              <a:rPr lang="en-US" noProof="0" dirty="0"/>
              <a:t>These are grouped by theme and can be found as the ‘Copernicus Services’</a:t>
            </a:r>
            <a:r>
              <a:rPr lang="en-BE" noProof="0" dirty="0"/>
              <a:t> </a:t>
            </a:r>
          </a:p>
        </p:txBody>
      </p:sp>
      <p:sp>
        <p:nvSpPr>
          <p:cNvPr id="4" name="Slide Number Placeholder 3"/>
          <p:cNvSpPr>
            <a:spLocks noGrp="1"/>
          </p:cNvSpPr>
          <p:nvPr>
            <p:ph type="sldNum" sz="quarter" idx="5"/>
          </p:nvPr>
        </p:nvSpPr>
        <p:spPr/>
        <p:txBody>
          <a:bodyPr/>
          <a:lstStyle/>
          <a:p>
            <a:fld id="{D76A0413-D747-42F6-A291-45C5E891C308}" type="slidenum">
              <a:rPr lang="fr-FR" smtClean="0"/>
              <a:t>42</a:t>
            </a:fld>
            <a:endParaRPr lang="fr-FR"/>
          </a:p>
        </p:txBody>
      </p:sp>
    </p:spTree>
    <p:extLst>
      <p:ext uri="{BB962C8B-B14F-4D97-AF65-F5344CB8AC3E}">
        <p14:creationId xmlns:p14="http://schemas.microsoft.com/office/powerpoint/2010/main" val="338426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 </a:t>
            </a:r>
            <a:r>
              <a:rPr lang="en-US"/>
              <a:t>the three links to RS data</a:t>
            </a:r>
            <a:endParaRPr lang="en-BE"/>
          </a:p>
        </p:txBody>
      </p:sp>
      <p:sp>
        <p:nvSpPr>
          <p:cNvPr id="4" name="Slide Number Placeholder 3"/>
          <p:cNvSpPr>
            <a:spLocks noGrp="1"/>
          </p:cNvSpPr>
          <p:nvPr>
            <p:ph type="sldNum" sz="quarter" idx="5"/>
          </p:nvPr>
        </p:nvSpPr>
        <p:spPr/>
        <p:txBody>
          <a:bodyPr/>
          <a:lstStyle/>
          <a:p>
            <a:fld id="{D76A0413-D747-42F6-A291-45C5E891C308}" type="slidenum">
              <a:rPr lang="fr-FR" smtClean="0"/>
              <a:t>43</a:t>
            </a:fld>
            <a:endParaRPr lang="fr-FR"/>
          </a:p>
        </p:txBody>
      </p:sp>
    </p:spTree>
    <p:extLst>
      <p:ext uri="{BB962C8B-B14F-4D97-AF65-F5344CB8AC3E}">
        <p14:creationId xmlns:p14="http://schemas.microsoft.com/office/powerpoint/2010/main" val="101152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what is remote sensing, well it is when this data is collected from a remote place, this not thru directly making physical contact. </a:t>
            </a:r>
          </a:p>
          <a:p>
            <a:r>
              <a:rPr lang="en-US" dirty="0"/>
              <a:t>This sensors are used to collect this info from a distance. For this context is thus collecting electromagnetic radiation from the earth in a satellite. </a:t>
            </a:r>
          </a:p>
          <a:p>
            <a:r>
              <a:rPr lang="en-US" dirty="0"/>
              <a:t>A satellite does this for the earth’s surface and the atmosphere that also is in the collection range.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6</a:t>
            </a:fld>
            <a:endParaRPr lang="fr-FR"/>
          </a:p>
        </p:txBody>
      </p:sp>
    </p:spTree>
    <p:extLst>
      <p:ext uri="{BB962C8B-B14F-4D97-AF65-F5344CB8AC3E}">
        <p14:creationId xmlns:p14="http://schemas.microsoft.com/office/powerpoint/2010/main" val="2171561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D76A0413-D747-42F6-A291-45C5E891C308}" type="slidenum">
              <a:rPr lang="fr-FR" smtClean="0"/>
              <a:t>44</a:t>
            </a:fld>
            <a:endParaRPr lang="fr-FR"/>
          </a:p>
        </p:txBody>
      </p:sp>
    </p:spTree>
    <p:extLst>
      <p:ext uri="{BB962C8B-B14F-4D97-AF65-F5344CB8AC3E}">
        <p14:creationId xmlns:p14="http://schemas.microsoft.com/office/powerpoint/2010/main" val="918601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satellite thus collect information, but what? </a:t>
            </a:r>
          </a:p>
          <a:p>
            <a:r>
              <a:rPr lang="en-US" dirty="0"/>
              <a:t>It collects all electromagnetic radiation that is emitted, reflected or scattered.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7</a:t>
            </a:fld>
            <a:endParaRPr lang="fr-FR"/>
          </a:p>
        </p:txBody>
      </p:sp>
    </p:spTree>
    <p:extLst>
      <p:ext uri="{BB962C8B-B14F-4D97-AF65-F5344CB8AC3E}">
        <p14:creationId xmlns:p14="http://schemas.microsoft.com/office/powerpoint/2010/main" val="807694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radiation can come from multiple sources and have different types of sensors in satellites. </a:t>
            </a:r>
          </a:p>
          <a:p>
            <a:r>
              <a:rPr lang="en-US" dirty="0"/>
              <a:t>The passive satellite uses radiation that is already there, often from the sun (reflected) or send out by the earth itself. </a:t>
            </a:r>
          </a:p>
          <a:p>
            <a:r>
              <a:rPr lang="en-US" dirty="0"/>
              <a:t>One can compare it to our eyes observing our surrounding.</a:t>
            </a:r>
          </a:p>
          <a:p>
            <a:r>
              <a:rPr lang="en-US" dirty="0"/>
              <a:t>On the other hand, there is also the active sensors: these send out some energy first and measure the amount reflected. An example is a radar.</a:t>
            </a:r>
          </a:p>
          <a:p>
            <a:r>
              <a:rPr lang="en-US" dirty="0"/>
              <a:t>We can compare this to how bats observe their surroundings. They also use the sonar reflection they send out.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8</a:t>
            </a:fld>
            <a:endParaRPr lang="fr-FR"/>
          </a:p>
        </p:txBody>
      </p:sp>
    </p:spTree>
    <p:extLst>
      <p:ext uri="{BB962C8B-B14F-4D97-AF65-F5344CB8AC3E}">
        <p14:creationId xmlns:p14="http://schemas.microsoft.com/office/powerpoint/2010/main" val="281415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concept from physics/ optics to go over is the electromagnetic spectrum, as it is key in passive RS satellites.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9</a:t>
            </a:fld>
            <a:endParaRPr lang="fr-FR"/>
          </a:p>
        </p:txBody>
      </p:sp>
    </p:spTree>
    <p:extLst>
      <p:ext uri="{BB962C8B-B14F-4D97-AF65-F5344CB8AC3E}">
        <p14:creationId xmlns:p14="http://schemas.microsoft.com/office/powerpoint/2010/main" val="171045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an image from a satellite that seems very familiar to all of us. It shows the true colors of the city. How does this come? </a:t>
            </a:r>
            <a:endParaRPr lang="en-BE" noProof="0" dirty="0"/>
          </a:p>
          <a:p>
            <a:endParaRPr lang="nl-BE" dirty="0"/>
          </a:p>
          <a:p>
            <a:endParaRPr lang="nl-BE" dirty="0"/>
          </a:p>
          <a:p>
            <a:r>
              <a:rPr lang="nl-BE" dirty="0"/>
              <a:t>Copernicus. (</a:t>
            </a:r>
            <a:r>
              <a:rPr lang="nl-BE" dirty="0" err="1"/>
              <a:t>n.d</a:t>
            </a:r>
            <a:r>
              <a:rPr lang="nl-BE" dirty="0"/>
              <a:t>.). </a:t>
            </a:r>
            <a:r>
              <a:rPr lang="nl-BE" i="1" dirty="0"/>
              <a:t>Copernicus Browser</a:t>
            </a:r>
            <a:r>
              <a:rPr lang="nl-BE" dirty="0"/>
              <a:t> [Image]. European Union, Copernicus Data Space </a:t>
            </a:r>
            <a:r>
              <a:rPr lang="nl-BE" dirty="0" err="1"/>
              <a:t>Ecosystem</a:t>
            </a:r>
            <a:r>
              <a:rPr lang="nl-BE" dirty="0"/>
              <a:t>. </a:t>
            </a:r>
            <a:r>
              <a:rPr lang="nl-BE" dirty="0">
                <a:hlinkClick r:id="rId3"/>
              </a:rPr>
              <a:t>https://browser.dataspace.copernicus.eu/</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10</a:t>
            </a:fld>
            <a:endParaRPr lang="fr-FR"/>
          </a:p>
        </p:txBody>
      </p:sp>
    </p:spTree>
    <p:extLst>
      <p:ext uri="{BB962C8B-B14F-4D97-AF65-F5344CB8AC3E}">
        <p14:creationId xmlns:p14="http://schemas.microsoft.com/office/powerpoint/2010/main" val="160754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electromagnetic spectrum is easily explained starting from this image. A prism splitting light in its different wavelengths as colors.</a:t>
            </a:r>
          </a:p>
          <a:p>
            <a:r>
              <a:rPr lang="en-US" dirty="0"/>
              <a:t> </a:t>
            </a:r>
          </a:p>
          <a:p>
            <a:r>
              <a:rPr lang="en-US" dirty="0"/>
              <a:t>E.g. dark side of the moon by pink </a:t>
            </a:r>
            <a:r>
              <a:rPr lang="en-US" dirty="0" err="1"/>
              <a:t>floyd</a:t>
            </a:r>
            <a:endParaRPr lang="en-US" dirty="0"/>
          </a:p>
        </p:txBody>
      </p:sp>
      <p:sp>
        <p:nvSpPr>
          <p:cNvPr id="4" name="Slide Number Placeholder 3"/>
          <p:cNvSpPr>
            <a:spLocks noGrp="1"/>
          </p:cNvSpPr>
          <p:nvPr>
            <p:ph type="sldNum" sz="quarter" idx="5"/>
          </p:nvPr>
        </p:nvSpPr>
        <p:spPr/>
        <p:txBody>
          <a:bodyPr/>
          <a:lstStyle/>
          <a:p>
            <a:fld id="{D76A0413-D747-42F6-A291-45C5E891C308}" type="slidenum">
              <a:rPr lang="fr-FR" smtClean="0"/>
              <a:t>11</a:t>
            </a:fld>
            <a:endParaRPr lang="fr-FR"/>
          </a:p>
        </p:txBody>
      </p:sp>
    </p:spTree>
    <p:extLst>
      <p:ext uri="{BB962C8B-B14F-4D97-AF65-F5344CB8AC3E}">
        <p14:creationId xmlns:p14="http://schemas.microsoft.com/office/powerpoint/2010/main" val="637848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speclib.jpl.nasa.gov/library"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3D_500FB8FD.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earthexplorer.usgs.gov/"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hyperlink" Target="https://apps.sentinel-hub.com/eo-browser/" TargetMode="External"/><Relationship Id="rId4" Type="http://schemas.openxmlformats.org/officeDocument/2006/relationships/hyperlink" Target="https://eos.com/landviewe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browser.dataspace.copernicus.eu/"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hyperlink" Target="https://land.copernicus.eu/en/products?page=1&amp;tab=explore" TargetMode="External"/><Relationship Id="rId4" Type="http://schemas.openxmlformats.org/officeDocument/2006/relationships/hyperlink" Target="https://www.copernicus.eu/en/copernicus-service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www.eo4geo.eu/training/introductory-exercise-course-to-remote-sensing/"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en-BE" dirty="0"/>
              <a:t>Introduction to remote sensing</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r>
              <a:rPr lang="it-IT" dirty="0"/>
              <a:t>VET </a:t>
            </a:r>
            <a:r>
              <a:rPr lang="it-IT" dirty="0" err="1"/>
              <a:t>course</a:t>
            </a:r>
            <a:endParaRPr lang="it-IT"/>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lang="it-IT"/>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lang="it-IT"/>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a:t>SADL – Evert Van Bever</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a:t>KU </a:t>
            </a:r>
            <a:r>
              <a:rPr lang="it-IT" err="1"/>
              <a:t>Leuven</a:t>
            </a:r>
            <a:endParaRPr lang="it-IT"/>
          </a:p>
        </p:txBody>
      </p:sp>
      <p:pic>
        <p:nvPicPr>
          <p:cNvPr id="8" name="Picture 7" descr="A blue and white logo&#10;&#10;Description automatically generated">
            <a:extLst>
              <a:ext uri="{FF2B5EF4-FFF2-40B4-BE49-F238E27FC236}">
                <a16:creationId xmlns:a16="http://schemas.microsoft.com/office/drawing/2014/main" id="{711E8FBD-DDF0-5865-CE3D-50B0B89C7BB6}"/>
              </a:ext>
            </a:extLst>
          </p:cNvPr>
          <p:cNvPicPr>
            <a:picLocks noChangeAspect="1"/>
          </p:cNvPicPr>
          <p:nvPr/>
        </p:nvPicPr>
        <p:blipFill>
          <a:blip r:embed="rId2"/>
          <a:stretch>
            <a:fillRect/>
          </a:stretch>
        </p:blipFill>
        <p:spPr>
          <a:xfrm>
            <a:off x="4048656" y="506808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3A2B5BA-6029-CD0E-0E3B-E4363DBC4450}"/>
              </a:ext>
            </a:extLst>
          </p:cNvPr>
          <p:cNvSpPr>
            <a:spLocks noGrp="1"/>
          </p:cNvSpPr>
          <p:nvPr>
            <p:ph type="pic" idx="1"/>
          </p:nvPr>
        </p:nvSpPr>
        <p:spPr/>
        <p:txBody>
          <a:bodyPr/>
          <a:lstStyle/>
          <a:p>
            <a:endParaRPr lang="en-BE"/>
          </a:p>
        </p:txBody>
      </p:sp>
      <p:pic>
        <p:nvPicPr>
          <p:cNvPr id="6" name="Picture 5">
            <a:extLst>
              <a:ext uri="{FF2B5EF4-FFF2-40B4-BE49-F238E27FC236}">
                <a16:creationId xmlns:a16="http://schemas.microsoft.com/office/drawing/2014/main" id="{28D5A24F-D5A7-2026-59D9-BBAAAF59B023}"/>
              </a:ext>
            </a:extLst>
          </p:cNvPr>
          <p:cNvPicPr>
            <a:picLocks noChangeAspect="1"/>
          </p:cNvPicPr>
          <p:nvPr/>
        </p:nvPicPr>
        <p:blipFill>
          <a:blip r:embed="rId3"/>
          <a:stretch>
            <a:fillRect/>
          </a:stretch>
        </p:blipFill>
        <p:spPr>
          <a:xfrm>
            <a:off x="2322786" y="695964"/>
            <a:ext cx="7852666" cy="5466071"/>
          </a:xfrm>
          <a:prstGeom prst="rect">
            <a:avLst/>
          </a:prstGeom>
        </p:spPr>
      </p:pic>
    </p:spTree>
    <p:extLst>
      <p:ext uri="{BB962C8B-B14F-4D97-AF65-F5344CB8AC3E}">
        <p14:creationId xmlns:p14="http://schemas.microsoft.com/office/powerpoint/2010/main" val="30992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8073-6DEE-B766-0402-91961E54380C}"/>
              </a:ext>
            </a:extLst>
          </p:cNvPr>
          <p:cNvSpPr>
            <a:spLocks noGrp="1"/>
          </p:cNvSpPr>
          <p:nvPr>
            <p:ph type="title"/>
          </p:nvPr>
        </p:nvSpPr>
        <p:spPr/>
        <p:txBody>
          <a:bodyPr>
            <a:normAutofit fontScale="90000"/>
          </a:bodyPr>
          <a:lstStyle/>
          <a:p>
            <a:r>
              <a:rPr lang="en-BE"/>
              <a:t>The electromagnetic spectrum</a:t>
            </a:r>
          </a:p>
        </p:txBody>
      </p:sp>
      <p:sp>
        <p:nvSpPr>
          <p:cNvPr id="3" name="Text Placeholder 2">
            <a:extLst>
              <a:ext uri="{FF2B5EF4-FFF2-40B4-BE49-F238E27FC236}">
                <a16:creationId xmlns:a16="http://schemas.microsoft.com/office/drawing/2014/main" id="{3FF1A58F-16CD-FE69-43C5-8B35183CBEC2}"/>
              </a:ext>
            </a:extLst>
          </p:cNvPr>
          <p:cNvSpPr>
            <a:spLocks noGrp="1"/>
          </p:cNvSpPr>
          <p:nvPr>
            <p:ph type="body" sz="quarter" idx="10"/>
          </p:nvPr>
        </p:nvSpPr>
        <p:spPr/>
        <p:txBody>
          <a:bodyPr/>
          <a:lstStyle/>
          <a:p>
            <a:r>
              <a:rPr lang="en-BE"/>
              <a:t>The visible part</a:t>
            </a:r>
          </a:p>
        </p:txBody>
      </p:sp>
      <p:pic>
        <p:nvPicPr>
          <p:cNvPr id="4098" name="Picture 2">
            <a:extLst>
              <a:ext uri="{FF2B5EF4-FFF2-40B4-BE49-F238E27FC236}">
                <a16:creationId xmlns:a16="http://schemas.microsoft.com/office/drawing/2014/main" id="{926583D7-5D8E-D2AB-9B77-48AC50885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681" y="2322101"/>
            <a:ext cx="2455416" cy="346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37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8073-6DEE-B766-0402-91961E54380C}"/>
              </a:ext>
            </a:extLst>
          </p:cNvPr>
          <p:cNvSpPr>
            <a:spLocks noGrp="1"/>
          </p:cNvSpPr>
          <p:nvPr>
            <p:ph type="title"/>
          </p:nvPr>
        </p:nvSpPr>
        <p:spPr/>
        <p:txBody>
          <a:bodyPr>
            <a:normAutofit fontScale="90000"/>
          </a:bodyPr>
          <a:lstStyle/>
          <a:p>
            <a:r>
              <a:rPr lang="en-BE"/>
              <a:t>The electromagnetic spectrum</a:t>
            </a:r>
          </a:p>
        </p:txBody>
      </p:sp>
      <p:sp>
        <p:nvSpPr>
          <p:cNvPr id="3" name="Text Placeholder 2">
            <a:extLst>
              <a:ext uri="{FF2B5EF4-FFF2-40B4-BE49-F238E27FC236}">
                <a16:creationId xmlns:a16="http://schemas.microsoft.com/office/drawing/2014/main" id="{3FF1A58F-16CD-FE69-43C5-8B35183CBEC2}"/>
              </a:ext>
            </a:extLst>
          </p:cNvPr>
          <p:cNvSpPr>
            <a:spLocks noGrp="1"/>
          </p:cNvSpPr>
          <p:nvPr>
            <p:ph type="body" sz="quarter" idx="10"/>
          </p:nvPr>
        </p:nvSpPr>
        <p:spPr/>
        <p:txBody>
          <a:bodyPr>
            <a:normAutofit fontScale="70000" lnSpcReduction="20000"/>
          </a:bodyPr>
          <a:lstStyle/>
          <a:p>
            <a:r>
              <a:rPr lang="en-US"/>
              <a:t>Electromagnetic radiation is classified by wavelength into gamma rays, X-rays, ultraviolet, visible, infrared, microwave and radio.</a:t>
            </a:r>
            <a:endParaRPr lang="en-BE"/>
          </a:p>
        </p:txBody>
      </p:sp>
      <p:sp>
        <p:nvSpPr>
          <p:cNvPr id="8" name="TextBox 7">
            <a:extLst>
              <a:ext uri="{FF2B5EF4-FFF2-40B4-BE49-F238E27FC236}">
                <a16:creationId xmlns:a16="http://schemas.microsoft.com/office/drawing/2014/main" id="{7A365B33-4E2C-94C6-E1AC-C02AAAEE8AFE}"/>
              </a:ext>
            </a:extLst>
          </p:cNvPr>
          <p:cNvSpPr txBox="1"/>
          <p:nvPr/>
        </p:nvSpPr>
        <p:spPr>
          <a:xfrm>
            <a:off x="8273988" y="5630077"/>
            <a:ext cx="1667444" cy="369332"/>
          </a:xfrm>
          <a:prstGeom prst="rect">
            <a:avLst/>
          </a:prstGeom>
          <a:noFill/>
        </p:spPr>
        <p:txBody>
          <a:bodyPr wrap="none" rtlCol="0">
            <a:spAutoFit/>
          </a:bodyPr>
          <a:lstStyle/>
          <a:p>
            <a:r>
              <a:rPr lang="nl-BE" sz="1100" err="1"/>
              <a:t>Optimus</a:t>
            </a:r>
            <a:r>
              <a:rPr lang="nl-BE" sz="1100"/>
              <a:t> </a:t>
            </a:r>
            <a:r>
              <a:rPr lang="nl-BE" sz="1100" err="1"/>
              <a:t>Medica</a:t>
            </a:r>
            <a:r>
              <a:rPr lang="nl-BE" sz="1100"/>
              <a:t>, </a:t>
            </a:r>
            <a:r>
              <a:rPr lang="nl-BE" sz="1100" err="1"/>
              <a:t>n.d</a:t>
            </a:r>
            <a:r>
              <a:rPr lang="nl-BE"/>
              <a:t>.</a:t>
            </a:r>
            <a:endParaRPr lang="en-BE"/>
          </a:p>
        </p:txBody>
      </p:sp>
      <p:pic>
        <p:nvPicPr>
          <p:cNvPr id="5124" name="Picture 4" descr="wavelength comparison">
            <a:extLst>
              <a:ext uri="{FF2B5EF4-FFF2-40B4-BE49-F238E27FC236}">
                <a16:creationId xmlns:a16="http://schemas.microsoft.com/office/drawing/2014/main" id="{D9673A36-DC29-340B-7598-9AF8E96F1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03" y="2494795"/>
            <a:ext cx="6270594" cy="31352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6469B28-037E-4085-36A0-9E85CDE18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040" y="2394212"/>
            <a:ext cx="8815526" cy="3987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6759914-C964-9717-69C1-201CEEB6DD28}"/>
              </a:ext>
            </a:extLst>
          </p:cNvPr>
          <p:cNvSpPr/>
          <p:nvPr/>
        </p:nvSpPr>
        <p:spPr>
          <a:xfrm>
            <a:off x="1540434" y="2394212"/>
            <a:ext cx="8984202" cy="25908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p>
        </p:txBody>
      </p:sp>
      <p:sp>
        <p:nvSpPr>
          <p:cNvPr id="7" name="TextBox 6">
            <a:extLst>
              <a:ext uri="{FF2B5EF4-FFF2-40B4-BE49-F238E27FC236}">
                <a16:creationId xmlns:a16="http://schemas.microsoft.com/office/drawing/2014/main" id="{F1B5578D-EDA8-5061-4CE4-1DD0D1446E82}"/>
              </a:ext>
            </a:extLst>
          </p:cNvPr>
          <p:cNvSpPr txBox="1"/>
          <p:nvPr/>
        </p:nvSpPr>
        <p:spPr>
          <a:xfrm>
            <a:off x="9332999" y="5256556"/>
            <a:ext cx="184731" cy="369332"/>
          </a:xfrm>
          <a:prstGeom prst="rect">
            <a:avLst/>
          </a:prstGeom>
          <a:noFill/>
        </p:spPr>
        <p:txBody>
          <a:bodyPr wrap="none" rtlCol="0">
            <a:spAutoFit/>
          </a:bodyPr>
          <a:lstStyle/>
          <a:p>
            <a:endParaRPr lang="en-BE"/>
          </a:p>
        </p:txBody>
      </p:sp>
    </p:spTree>
    <p:extLst>
      <p:ext uri="{BB962C8B-B14F-4D97-AF65-F5344CB8AC3E}">
        <p14:creationId xmlns:p14="http://schemas.microsoft.com/office/powerpoint/2010/main" val="337467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0-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7E83-DAF2-92F3-E314-5983E5FDB3DF}"/>
              </a:ext>
            </a:extLst>
          </p:cNvPr>
          <p:cNvSpPr>
            <a:spLocks noGrp="1"/>
          </p:cNvSpPr>
          <p:nvPr>
            <p:ph type="title"/>
          </p:nvPr>
        </p:nvSpPr>
        <p:spPr/>
        <p:txBody>
          <a:bodyPr>
            <a:normAutofit fontScale="90000"/>
          </a:bodyPr>
          <a:lstStyle/>
          <a:p>
            <a:r>
              <a:rPr lang="en-BE"/>
              <a:t>Analogy with out eyes</a:t>
            </a:r>
          </a:p>
        </p:txBody>
      </p:sp>
      <p:pic>
        <p:nvPicPr>
          <p:cNvPr id="6150" name="Picture 6">
            <a:extLst>
              <a:ext uri="{FF2B5EF4-FFF2-40B4-BE49-F238E27FC236}">
                <a16:creationId xmlns:a16="http://schemas.microsoft.com/office/drawing/2014/main" id="{19354A78-8BA8-E8F6-CA1C-0E100E8BA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065" y="1746019"/>
            <a:ext cx="8765804" cy="445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66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7E83-DAF2-92F3-E314-5983E5FDB3DF}"/>
              </a:ext>
            </a:extLst>
          </p:cNvPr>
          <p:cNvSpPr>
            <a:spLocks noGrp="1"/>
          </p:cNvSpPr>
          <p:nvPr>
            <p:ph type="title"/>
          </p:nvPr>
        </p:nvSpPr>
        <p:spPr/>
        <p:txBody>
          <a:bodyPr>
            <a:normAutofit fontScale="90000"/>
          </a:bodyPr>
          <a:lstStyle/>
          <a:p>
            <a:r>
              <a:rPr lang="en-BE"/>
              <a:t>Satellite </a:t>
            </a:r>
          </a:p>
        </p:txBody>
      </p:sp>
      <p:sp>
        <p:nvSpPr>
          <p:cNvPr id="4" name="Text Placeholder 3">
            <a:extLst>
              <a:ext uri="{FF2B5EF4-FFF2-40B4-BE49-F238E27FC236}">
                <a16:creationId xmlns:a16="http://schemas.microsoft.com/office/drawing/2014/main" id="{F6C6DF50-60CE-0ECA-D4CD-7001401EECEB}"/>
              </a:ext>
            </a:extLst>
          </p:cNvPr>
          <p:cNvSpPr>
            <a:spLocks noGrp="1"/>
          </p:cNvSpPr>
          <p:nvPr>
            <p:ph type="body" sz="quarter" idx="11"/>
          </p:nvPr>
        </p:nvSpPr>
        <p:spPr>
          <a:xfrm>
            <a:off x="9080433" y="732902"/>
            <a:ext cx="1526251" cy="342440"/>
          </a:xfrm>
        </p:spPr>
        <p:txBody>
          <a:bodyPr/>
          <a:lstStyle/>
          <a:p>
            <a:r>
              <a:rPr lang="nl-BE"/>
              <a:t>e.g. NIR</a:t>
            </a:r>
            <a:endParaRPr lang="en-BE"/>
          </a:p>
        </p:txBody>
      </p:sp>
      <p:pic>
        <p:nvPicPr>
          <p:cNvPr id="6150" name="Picture 6">
            <a:extLst>
              <a:ext uri="{FF2B5EF4-FFF2-40B4-BE49-F238E27FC236}">
                <a16:creationId xmlns:a16="http://schemas.microsoft.com/office/drawing/2014/main" id="{19354A78-8BA8-E8F6-CA1C-0E100E8BA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46" y="1529430"/>
            <a:ext cx="9419307" cy="479182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A55E244-B9B1-CDD5-6552-A3980A7AB4FE}"/>
              </a:ext>
            </a:extLst>
          </p:cNvPr>
          <p:cNvSpPr/>
          <p:nvPr/>
        </p:nvSpPr>
        <p:spPr>
          <a:xfrm>
            <a:off x="5093381" y="3715657"/>
            <a:ext cx="1191672" cy="160021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1" name="Straight Arrow Connector 10">
            <a:extLst>
              <a:ext uri="{FF2B5EF4-FFF2-40B4-BE49-F238E27FC236}">
                <a16:creationId xmlns:a16="http://schemas.microsoft.com/office/drawing/2014/main" id="{B40C5FC8-9599-9C69-7B8D-A86FE5D8301B}"/>
              </a:ext>
            </a:extLst>
          </p:cNvPr>
          <p:cNvCxnSpPr>
            <a:cxnSpLocks/>
          </p:cNvCxnSpPr>
          <p:nvPr/>
        </p:nvCxnSpPr>
        <p:spPr>
          <a:xfrm flipV="1">
            <a:off x="6205491" y="1075342"/>
            <a:ext cx="1562470" cy="2724301"/>
          </a:xfrm>
          <a:prstGeom prst="straightConnector1">
            <a:avLst/>
          </a:prstGeom>
          <a:ln w="762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descr="A satellite with a satellite screen&#10;&#10;Description automatically generated">
            <a:extLst>
              <a:ext uri="{FF2B5EF4-FFF2-40B4-BE49-F238E27FC236}">
                <a16:creationId xmlns:a16="http://schemas.microsoft.com/office/drawing/2014/main" id="{C4F16A34-4639-8BA8-4967-6D506A643D41}"/>
              </a:ext>
            </a:extLst>
          </p:cNvPr>
          <p:cNvPicPr>
            <a:picLocks noChangeAspect="1"/>
          </p:cNvPicPr>
          <p:nvPr/>
        </p:nvPicPr>
        <p:blipFill>
          <a:blip r:embed="rId4"/>
          <a:stretch>
            <a:fillRect/>
          </a:stretch>
        </p:blipFill>
        <p:spPr>
          <a:xfrm rot="5009960">
            <a:off x="3610171" y="1491377"/>
            <a:ext cx="5349763" cy="3121431"/>
          </a:xfrm>
          <a:prstGeom prst="rect">
            <a:avLst/>
          </a:prstGeom>
        </p:spPr>
      </p:pic>
      <p:cxnSp>
        <p:nvCxnSpPr>
          <p:cNvPr id="8" name="Straight Connector 7">
            <a:extLst>
              <a:ext uri="{FF2B5EF4-FFF2-40B4-BE49-F238E27FC236}">
                <a16:creationId xmlns:a16="http://schemas.microsoft.com/office/drawing/2014/main" id="{1E55F175-A330-5848-C3B6-F0394D5C8B93}"/>
              </a:ext>
            </a:extLst>
          </p:cNvPr>
          <p:cNvCxnSpPr>
            <a:cxnSpLocks/>
          </p:cNvCxnSpPr>
          <p:nvPr/>
        </p:nvCxnSpPr>
        <p:spPr>
          <a:xfrm>
            <a:off x="3703782" y="4747491"/>
            <a:ext cx="644626" cy="0"/>
          </a:xfrm>
          <a:prstGeom prst="line">
            <a:avLst/>
          </a:prstGeom>
          <a:ln w="76200"/>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D6C00E3-D56E-169C-B6E1-A49FE8E841AE}"/>
              </a:ext>
            </a:extLst>
          </p:cNvPr>
          <p:cNvPicPr>
            <a:picLocks noChangeAspect="1"/>
          </p:cNvPicPr>
          <p:nvPr/>
        </p:nvPicPr>
        <p:blipFill>
          <a:blip r:embed="rId5"/>
          <a:stretch>
            <a:fillRect/>
          </a:stretch>
        </p:blipFill>
        <p:spPr>
          <a:xfrm>
            <a:off x="7638532" y="204116"/>
            <a:ext cx="1400741" cy="829010"/>
          </a:xfrm>
          <a:prstGeom prst="rect">
            <a:avLst/>
          </a:prstGeom>
        </p:spPr>
      </p:pic>
      <p:sp>
        <p:nvSpPr>
          <p:cNvPr id="17" name="Rectangle 16">
            <a:extLst>
              <a:ext uri="{FF2B5EF4-FFF2-40B4-BE49-F238E27FC236}">
                <a16:creationId xmlns:a16="http://schemas.microsoft.com/office/drawing/2014/main" id="{DA8A8784-C469-A009-30C4-AEEABA57998E}"/>
              </a:ext>
            </a:extLst>
          </p:cNvPr>
          <p:cNvSpPr/>
          <p:nvPr/>
        </p:nvSpPr>
        <p:spPr>
          <a:xfrm>
            <a:off x="9348549" y="4478190"/>
            <a:ext cx="1395323" cy="301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45506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wipe(down)">
                                      <p:cBhvr>
                                        <p:cTn id="2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C55D-8A0B-9F86-4E88-92B2D1116280}"/>
              </a:ext>
            </a:extLst>
          </p:cNvPr>
          <p:cNvSpPr>
            <a:spLocks noGrp="1"/>
          </p:cNvSpPr>
          <p:nvPr>
            <p:ph type="title"/>
          </p:nvPr>
        </p:nvSpPr>
        <p:spPr/>
        <p:txBody>
          <a:bodyPr/>
          <a:lstStyle/>
          <a:p>
            <a:r>
              <a:rPr lang="en-BE"/>
              <a:t>Visualisation</a:t>
            </a:r>
            <a:r>
              <a:rPr lang="nl-BE"/>
              <a:t> of </a:t>
            </a:r>
            <a:r>
              <a:rPr lang="en-BE"/>
              <a:t>collected data</a:t>
            </a:r>
          </a:p>
        </p:txBody>
      </p:sp>
      <p:sp>
        <p:nvSpPr>
          <p:cNvPr id="4" name="Text Placeholder 3">
            <a:extLst>
              <a:ext uri="{FF2B5EF4-FFF2-40B4-BE49-F238E27FC236}">
                <a16:creationId xmlns:a16="http://schemas.microsoft.com/office/drawing/2014/main" id="{2D7DE760-FC6F-53D3-3AA1-44C890EA4172}"/>
              </a:ext>
            </a:extLst>
          </p:cNvPr>
          <p:cNvSpPr>
            <a:spLocks noGrp="1"/>
          </p:cNvSpPr>
          <p:nvPr>
            <p:ph type="body" sz="quarter" idx="11"/>
          </p:nvPr>
        </p:nvSpPr>
        <p:spPr/>
        <p:txBody>
          <a:bodyPr/>
          <a:lstStyle/>
          <a:p>
            <a:r>
              <a:rPr lang="nl-BE"/>
              <a:t>3</a:t>
            </a:r>
            <a:endParaRPr lang="en-BE"/>
          </a:p>
        </p:txBody>
      </p:sp>
    </p:spTree>
    <p:extLst>
      <p:ext uri="{BB962C8B-B14F-4D97-AF65-F5344CB8AC3E}">
        <p14:creationId xmlns:p14="http://schemas.microsoft.com/office/powerpoint/2010/main" val="261754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7E83-DAF2-92F3-E314-5983E5FDB3DF}"/>
              </a:ext>
            </a:extLst>
          </p:cNvPr>
          <p:cNvSpPr>
            <a:spLocks noGrp="1"/>
          </p:cNvSpPr>
          <p:nvPr>
            <p:ph type="title"/>
          </p:nvPr>
        </p:nvSpPr>
        <p:spPr/>
        <p:txBody>
          <a:bodyPr>
            <a:normAutofit fontScale="90000"/>
          </a:bodyPr>
          <a:lstStyle/>
          <a:p>
            <a:r>
              <a:rPr lang="en-BE"/>
              <a:t>Satellite </a:t>
            </a:r>
          </a:p>
        </p:txBody>
      </p:sp>
      <p:sp>
        <p:nvSpPr>
          <p:cNvPr id="4" name="Text Placeholder 3">
            <a:extLst>
              <a:ext uri="{FF2B5EF4-FFF2-40B4-BE49-F238E27FC236}">
                <a16:creationId xmlns:a16="http://schemas.microsoft.com/office/drawing/2014/main" id="{F6C6DF50-60CE-0ECA-D4CD-7001401EECEB}"/>
              </a:ext>
            </a:extLst>
          </p:cNvPr>
          <p:cNvSpPr>
            <a:spLocks noGrp="1"/>
          </p:cNvSpPr>
          <p:nvPr>
            <p:ph type="body" sz="quarter" idx="11"/>
          </p:nvPr>
        </p:nvSpPr>
        <p:spPr>
          <a:xfrm>
            <a:off x="7757245" y="1025326"/>
            <a:ext cx="1526251" cy="342440"/>
          </a:xfrm>
        </p:spPr>
        <p:txBody>
          <a:bodyPr/>
          <a:lstStyle/>
          <a:p>
            <a:r>
              <a:rPr lang="nl-BE"/>
              <a:t>e.g. NIR</a:t>
            </a:r>
            <a:endParaRPr lang="en-BE"/>
          </a:p>
        </p:txBody>
      </p:sp>
      <p:pic>
        <p:nvPicPr>
          <p:cNvPr id="6150" name="Picture 6">
            <a:extLst>
              <a:ext uri="{FF2B5EF4-FFF2-40B4-BE49-F238E27FC236}">
                <a16:creationId xmlns:a16="http://schemas.microsoft.com/office/drawing/2014/main" id="{19354A78-8BA8-E8F6-CA1C-0E100E8BA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46" y="1529430"/>
            <a:ext cx="9419307" cy="479182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A55E244-B9B1-CDD5-6552-A3980A7AB4FE}"/>
              </a:ext>
            </a:extLst>
          </p:cNvPr>
          <p:cNvSpPr/>
          <p:nvPr/>
        </p:nvSpPr>
        <p:spPr>
          <a:xfrm>
            <a:off x="5093381" y="3715657"/>
            <a:ext cx="1191672" cy="160021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1" name="Straight Arrow Connector 10">
            <a:extLst>
              <a:ext uri="{FF2B5EF4-FFF2-40B4-BE49-F238E27FC236}">
                <a16:creationId xmlns:a16="http://schemas.microsoft.com/office/drawing/2014/main" id="{B40C5FC8-9599-9C69-7B8D-A86FE5D8301B}"/>
              </a:ext>
            </a:extLst>
          </p:cNvPr>
          <p:cNvCxnSpPr>
            <a:cxnSpLocks/>
          </p:cNvCxnSpPr>
          <p:nvPr/>
        </p:nvCxnSpPr>
        <p:spPr>
          <a:xfrm flipV="1">
            <a:off x="6205491" y="1075342"/>
            <a:ext cx="1562470" cy="2724301"/>
          </a:xfrm>
          <a:prstGeom prst="straightConnector1">
            <a:avLst/>
          </a:prstGeom>
          <a:ln w="762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descr="A satellite with a satellite screen&#10;&#10;Description automatically generated">
            <a:extLst>
              <a:ext uri="{FF2B5EF4-FFF2-40B4-BE49-F238E27FC236}">
                <a16:creationId xmlns:a16="http://schemas.microsoft.com/office/drawing/2014/main" id="{C4F16A34-4639-8BA8-4967-6D506A643D41}"/>
              </a:ext>
            </a:extLst>
          </p:cNvPr>
          <p:cNvPicPr>
            <a:picLocks noChangeAspect="1"/>
          </p:cNvPicPr>
          <p:nvPr/>
        </p:nvPicPr>
        <p:blipFill>
          <a:blip r:embed="rId4"/>
          <a:stretch>
            <a:fillRect/>
          </a:stretch>
        </p:blipFill>
        <p:spPr>
          <a:xfrm rot="5009960">
            <a:off x="3610171" y="1491377"/>
            <a:ext cx="5349763" cy="3121431"/>
          </a:xfrm>
          <a:prstGeom prst="rect">
            <a:avLst/>
          </a:prstGeom>
        </p:spPr>
      </p:pic>
      <p:cxnSp>
        <p:nvCxnSpPr>
          <p:cNvPr id="8" name="Straight Connector 7">
            <a:extLst>
              <a:ext uri="{FF2B5EF4-FFF2-40B4-BE49-F238E27FC236}">
                <a16:creationId xmlns:a16="http://schemas.microsoft.com/office/drawing/2014/main" id="{1E55F175-A330-5848-C3B6-F0394D5C8B93}"/>
              </a:ext>
            </a:extLst>
          </p:cNvPr>
          <p:cNvCxnSpPr>
            <a:cxnSpLocks/>
          </p:cNvCxnSpPr>
          <p:nvPr/>
        </p:nvCxnSpPr>
        <p:spPr>
          <a:xfrm>
            <a:off x="3703782" y="4747491"/>
            <a:ext cx="644626" cy="0"/>
          </a:xfrm>
          <a:prstGeom prst="line">
            <a:avLst/>
          </a:prstGeom>
          <a:ln w="76200"/>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D6C00E3-D56E-169C-B6E1-A49FE8E841AE}"/>
              </a:ext>
            </a:extLst>
          </p:cNvPr>
          <p:cNvPicPr>
            <a:picLocks noChangeAspect="1"/>
          </p:cNvPicPr>
          <p:nvPr/>
        </p:nvPicPr>
        <p:blipFill>
          <a:blip r:embed="rId5"/>
          <a:stretch>
            <a:fillRect/>
          </a:stretch>
        </p:blipFill>
        <p:spPr>
          <a:xfrm>
            <a:off x="7638532" y="204116"/>
            <a:ext cx="1400741" cy="829010"/>
          </a:xfrm>
          <a:prstGeom prst="rect">
            <a:avLst/>
          </a:prstGeom>
        </p:spPr>
      </p:pic>
      <p:sp>
        <p:nvSpPr>
          <p:cNvPr id="12" name="Rectangle 11">
            <a:extLst>
              <a:ext uri="{FF2B5EF4-FFF2-40B4-BE49-F238E27FC236}">
                <a16:creationId xmlns:a16="http://schemas.microsoft.com/office/drawing/2014/main" id="{80B2A898-96EE-1B91-A636-0DB096A7E2AE}"/>
              </a:ext>
            </a:extLst>
          </p:cNvPr>
          <p:cNvSpPr/>
          <p:nvPr/>
        </p:nvSpPr>
        <p:spPr>
          <a:xfrm>
            <a:off x="9348549" y="4478190"/>
            <a:ext cx="1395323" cy="301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Frame 6">
            <a:extLst>
              <a:ext uri="{FF2B5EF4-FFF2-40B4-BE49-F238E27FC236}">
                <a16:creationId xmlns:a16="http://schemas.microsoft.com/office/drawing/2014/main" id="{F2E1439C-E770-C55D-E334-AA70AB9CA774}"/>
              </a:ext>
            </a:extLst>
          </p:cNvPr>
          <p:cNvSpPr/>
          <p:nvPr/>
        </p:nvSpPr>
        <p:spPr>
          <a:xfrm>
            <a:off x="7150083" y="-124288"/>
            <a:ext cx="2377637" cy="6764575"/>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b="1" u="sng">
              <a:solidFill>
                <a:schemeClr val="tx1"/>
              </a:solidFill>
            </a:endParaRPr>
          </a:p>
        </p:txBody>
      </p:sp>
      <p:sp>
        <p:nvSpPr>
          <p:cNvPr id="9" name="TextBox 8">
            <a:extLst>
              <a:ext uri="{FF2B5EF4-FFF2-40B4-BE49-F238E27FC236}">
                <a16:creationId xmlns:a16="http://schemas.microsoft.com/office/drawing/2014/main" id="{8F1C0D76-91BF-33F8-6030-6F596CB3DA80}"/>
              </a:ext>
            </a:extLst>
          </p:cNvPr>
          <p:cNvSpPr txBox="1"/>
          <p:nvPr/>
        </p:nvSpPr>
        <p:spPr>
          <a:xfrm>
            <a:off x="10031772" y="1691094"/>
            <a:ext cx="990977" cy="369332"/>
          </a:xfrm>
          <a:prstGeom prst="rect">
            <a:avLst/>
          </a:prstGeom>
          <a:noFill/>
        </p:spPr>
        <p:txBody>
          <a:bodyPr wrap="none" rtlCol="0">
            <a:spAutoFit/>
          </a:bodyPr>
          <a:lstStyle/>
          <a:p>
            <a:r>
              <a:rPr lang="nl-BE" b="1" u="sng">
                <a:solidFill>
                  <a:schemeClr val="tx1"/>
                </a:solidFill>
              </a:rPr>
              <a:t>BANDS</a:t>
            </a:r>
            <a:endParaRPr lang="en-BE"/>
          </a:p>
        </p:txBody>
      </p:sp>
      <p:sp>
        <p:nvSpPr>
          <p:cNvPr id="10" name="Arrow: Left 9">
            <a:extLst>
              <a:ext uri="{FF2B5EF4-FFF2-40B4-BE49-F238E27FC236}">
                <a16:creationId xmlns:a16="http://schemas.microsoft.com/office/drawing/2014/main" id="{661DC021-2EC0-DED2-EADF-ACE99B88A159}"/>
              </a:ext>
            </a:extLst>
          </p:cNvPr>
          <p:cNvSpPr/>
          <p:nvPr/>
        </p:nvSpPr>
        <p:spPr>
          <a:xfrm rot="10800000">
            <a:off x="9523198" y="1691094"/>
            <a:ext cx="508574" cy="36089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00958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D7B5C-C7B7-80C1-C811-330689073661}"/>
              </a:ext>
            </a:extLst>
          </p:cNvPr>
          <p:cNvSpPr>
            <a:spLocks noGrp="1"/>
          </p:cNvSpPr>
          <p:nvPr>
            <p:ph type="title"/>
          </p:nvPr>
        </p:nvSpPr>
        <p:spPr/>
        <p:txBody>
          <a:bodyPr>
            <a:normAutofit fontScale="90000"/>
          </a:bodyPr>
          <a:lstStyle/>
          <a:p>
            <a:r>
              <a:rPr lang="en-BE"/>
              <a:t>Primary colours: RGB</a:t>
            </a:r>
          </a:p>
        </p:txBody>
      </p:sp>
      <p:pic>
        <p:nvPicPr>
          <p:cNvPr id="7172" name="Picture 4">
            <a:extLst>
              <a:ext uri="{FF2B5EF4-FFF2-40B4-BE49-F238E27FC236}">
                <a16:creationId xmlns:a16="http://schemas.microsoft.com/office/drawing/2014/main" id="{5CB4CD6D-08ED-9077-CBC8-99F3CFD2C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02" y="1529430"/>
            <a:ext cx="4373418" cy="43734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3C164B6E-0034-470D-566E-E9DB2D78B0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169"/>
          <a:stretch/>
        </p:blipFill>
        <p:spPr bwMode="auto">
          <a:xfrm>
            <a:off x="5392860" y="1220964"/>
            <a:ext cx="3375043" cy="47918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FBDCE2-AC92-DD01-15A5-1B91FDFEA70D}"/>
              </a:ext>
            </a:extLst>
          </p:cNvPr>
          <p:cNvSpPr/>
          <p:nvPr/>
        </p:nvSpPr>
        <p:spPr>
          <a:xfrm>
            <a:off x="7205712" y="4173390"/>
            <a:ext cx="1562191" cy="301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2E16CAB-EDC7-95A5-9647-E6865771C13E}"/>
              </a:ext>
            </a:extLst>
          </p:cNvPr>
          <p:cNvSpPr txBox="1"/>
          <p:nvPr/>
        </p:nvSpPr>
        <p:spPr>
          <a:xfrm>
            <a:off x="6317673" y="1357464"/>
            <a:ext cx="359394" cy="369332"/>
          </a:xfrm>
          <a:prstGeom prst="rect">
            <a:avLst/>
          </a:prstGeom>
          <a:noFill/>
        </p:spPr>
        <p:txBody>
          <a:bodyPr wrap="none" rtlCol="0">
            <a:spAutoFit/>
          </a:bodyPr>
          <a:lstStyle/>
          <a:p>
            <a:r>
              <a:rPr lang="nl-BE"/>
              <a:t>%</a:t>
            </a:r>
            <a:endParaRPr lang="en-BE"/>
          </a:p>
        </p:txBody>
      </p:sp>
      <p:sp>
        <p:nvSpPr>
          <p:cNvPr id="8" name="TextBox 7">
            <a:extLst>
              <a:ext uri="{FF2B5EF4-FFF2-40B4-BE49-F238E27FC236}">
                <a16:creationId xmlns:a16="http://schemas.microsoft.com/office/drawing/2014/main" id="{124D4934-9ED9-3325-4C2B-2852CCC49B5F}"/>
              </a:ext>
            </a:extLst>
          </p:cNvPr>
          <p:cNvSpPr txBox="1"/>
          <p:nvPr/>
        </p:nvSpPr>
        <p:spPr>
          <a:xfrm>
            <a:off x="6497370" y="3050917"/>
            <a:ext cx="359394" cy="369332"/>
          </a:xfrm>
          <a:prstGeom prst="rect">
            <a:avLst/>
          </a:prstGeom>
          <a:noFill/>
        </p:spPr>
        <p:txBody>
          <a:bodyPr wrap="none" rtlCol="0">
            <a:spAutoFit/>
          </a:bodyPr>
          <a:lstStyle/>
          <a:p>
            <a:r>
              <a:rPr lang="nl-BE"/>
              <a:t>%</a:t>
            </a:r>
            <a:endParaRPr lang="en-BE"/>
          </a:p>
        </p:txBody>
      </p:sp>
      <p:sp>
        <p:nvSpPr>
          <p:cNvPr id="9" name="TextBox 8">
            <a:extLst>
              <a:ext uri="{FF2B5EF4-FFF2-40B4-BE49-F238E27FC236}">
                <a16:creationId xmlns:a16="http://schemas.microsoft.com/office/drawing/2014/main" id="{20F2AC6E-5EAE-4088-5C3D-FFF2F78B0A71}"/>
              </a:ext>
            </a:extLst>
          </p:cNvPr>
          <p:cNvSpPr txBox="1"/>
          <p:nvPr/>
        </p:nvSpPr>
        <p:spPr>
          <a:xfrm>
            <a:off x="6476471" y="4761064"/>
            <a:ext cx="359394" cy="369332"/>
          </a:xfrm>
          <a:prstGeom prst="rect">
            <a:avLst/>
          </a:prstGeom>
          <a:noFill/>
        </p:spPr>
        <p:txBody>
          <a:bodyPr wrap="none" rtlCol="0">
            <a:spAutoFit/>
          </a:bodyPr>
          <a:lstStyle/>
          <a:p>
            <a:r>
              <a:rPr lang="nl-BE"/>
              <a:t>%</a:t>
            </a:r>
            <a:endParaRPr lang="en-BE"/>
          </a:p>
        </p:txBody>
      </p:sp>
    </p:spTree>
    <p:extLst>
      <p:ext uri="{BB962C8B-B14F-4D97-AF65-F5344CB8AC3E}">
        <p14:creationId xmlns:p14="http://schemas.microsoft.com/office/powerpoint/2010/main" val="166094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n aerial view of a stadium&#10;&#10;Description automatically generated">
            <a:extLst>
              <a:ext uri="{FF2B5EF4-FFF2-40B4-BE49-F238E27FC236}">
                <a16:creationId xmlns:a16="http://schemas.microsoft.com/office/drawing/2014/main" id="{3DA4FD8A-2D6B-4404-61E4-94EB8A2128CF}"/>
              </a:ext>
            </a:extLst>
          </p:cNvPr>
          <p:cNvPicPr>
            <a:picLocks noChangeAspect="1"/>
          </p:cNvPicPr>
          <p:nvPr/>
        </p:nvPicPr>
        <p:blipFill>
          <a:blip r:embed="rId3"/>
          <a:stretch>
            <a:fillRect/>
          </a:stretch>
        </p:blipFill>
        <p:spPr>
          <a:xfrm>
            <a:off x="2000076" y="1277417"/>
            <a:ext cx="8264644" cy="5403806"/>
          </a:xfrm>
          <a:prstGeom prst="rect">
            <a:avLst/>
          </a:prstGeom>
        </p:spPr>
      </p:pic>
      <p:sp>
        <p:nvSpPr>
          <p:cNvPr id="11" name="Rectangle 10">
            <a:extLst>
              <a:ext uri="{FF2B5EF4-FFF2-40B4-BE49-F238E27FC236}">
                <a16:creationId xmlns:a16="http://schemas.microsoft.com/office/drawing/2014/main" id="{3D751F76-1CD8-03F6-3AF2-F543BAFAC8D9}"/>
              </a:ext>
            </a:extLst>
          </p:cNvPr>
          <p:cNvSpPr/>
          <p:nvPr/>
        </p:nvSpPr>
        <p:spPr>
          <a:xfrm>
            <a:off x="7429054" y="1187319"/>
            <a:ext cx="2835666" cy="2147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A4947B9C-E1E6-6405-C6CC-8424F5DF701E}"/>
              </a:ext>
            </a:extLst>
          </p:cNvPr>
          <p:cNvSpPr>
            <a:spLocks noGrp="1"/>
          </p:cNvSpPr>
          <p:nvPr>
            <p:ph type="title"/>
          </p:nvPr>
        </p:nvSpPr>
        <p:spPr/>
        <p:txBody>
          <a:bodyPr>
            <a:normAutofit fontScale="90000"/>
          </a:bodyPr>
          <a:lstStyle/>
          <a:p>
            <a:r>
              <a:rPr lang="en-BE"/>
              <a:t>True colours</a:t>
            </a:r>
            <a:r>
              <a:rPr lang="nl-BE"/>
              <a:t>: </a:t>
            </a:r>
            <a:r>
              <a:rPr lang="en-BE"/>
              <a:t>true</a:t>
            </a:r>
            <a:r>
              <a:rPr lang="nl-BE"/>
              <a:t> </a:t>
            </a:r>
            <a:r>
              <a:rPr lang="en-BE"/>
              <a:t>colour</a:t>
            </a:r>
            <a:r>
              <a:rPr lang="nl-BE"/>
              <a:t> </a:t>
            </a:r>
            <a:r>
              <a:rPr lang="en-BE"/>
              <a:t>composite </a:t>
            </a:r>
          </a:p>
        </p:txBody>
      </p:sp>
    </p:spTree>
    <p:extLst>
      <p:ext uri="{BB962C8B-B14F-4D97-AF65-F5344CB8AC3E}">
        <p14:creationId xmlns:p14="http://schemas.microsoft.com/office/powerpoint/2010/main" val="13796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0FBF-7A5A-AE6B-F4EC-FA9FE9B0EF35}"/>
              </a:ext>
            </a:extLst>
          </p:cNvPr>
          <p:cNvSpPr>
            <a:spLocks noGrp="1"/>
          </p:cNvSpPr>
          <p:nvPr>
            <p:ph type="title"/>
          </p:nvPr>
        </p:nvSpPr>
        <p:spPr/>
        <p:txBody>
          <a:bodyPr>
            <a:normAutofit fontScale="90000"/>
          </a:bodyPr>
          <a:lstStyle/>
          <a:p>
            <a:r>
              <a:rPr lang="en-BE"/>
              <a:t>Representing other bands</a:t>
            </a:r>
          </a:p>
        </p:txBody>
      </p:sp>
      <p:pic>
        <p:nvPicPr>
          <p:cNvPr id="8194" name="Picture 2" descr="wavelength comparison">
            <a:extLst>
              <a:ext uri="{FF2B5EF4-FFF2-40B4-BE49-F238E27FC236}">
                <a16:creationId xmlns:a16="http://schemas.microsoft.com/office/drawing/2014/main" id="{98A76160-C08E-2BDC-63AA-45C871C68D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803"/>
          <a:stretch/>
        </p:blipFill>
        <p:spPr bwMode="auto">
          <a:xfrm>
            <a:off x="512955" y="1800892"/>
            <a:ext cx="11039160" cy="2881051"/>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3201B102-9A77-FE18-2C4B-54A687A5508B}"/>
              </a:ext>
            </a:extLst>
          </p:cNvPr>
          <p:cNvSpPr/>
          <p:nvPr/>
        </p:nvSpPr>
        <p:spPr>
          <a:xfrm>
            <a:off x="5735780" y="1788192"/>
            <a:ext cx="988293" cy="2881051"/>
          </a:xfrm>
          <a:prstGeom prst="fram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BE">
              <a:solidFill>
                <a:schemeClr val="tx1"/>
              </a:solidFill>
            </a:endParaRPr>
          </a:p>
        </p:txBody>
      </p:sp>
      <p:sp>
        <p:nvSpPr>
          <p:cNvPr id="7" name="Oval 6">
            <a:extLst>
              <a:ext uri="{FF2B5EF4-FFF2-40B4-BE49-F238E27FC236}">
                <a16:creationId xmlns:a16="http://schemas.microsoft.com/office/drawing/2014/main" id="{1AF657B1-1D9E-8D65-1C37-2D04C99D0631}"/>
              </a:ext>
            </a:extLst>
          </p:cNvPr>
          <p:cNvSpPr>
            <a:spLocks noChangeAspect="1"/>
          </p:cNvSpPr>
          <p:nvPr/>
        </p:nvSpPr>
        <p:spPr>
          <a:xfrm>
            <a:off x="5959926" y="4689958"/>
            <a:ext cx="540000" cy="54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Oval 7">
            <a:extLst>
              <a:ext uri="{FF2B5EF4-FFF2-40B4-BE49-F238E27FC236}">
                <a16:creationId xmlns:a16="http://schemas.microsoft.com/office/drawing/2014/main" id="{A5959C7F-E532-8466-0F78-EE07F0402B2E}"/>
              </a:ext>
            </a:extLst>
          </p:cNvPr>
          <p:cNvSpPr>
            <a:spLocks noChangeAspect="1"/>
          </p:cNvSpPr>
          <p:nvPr/>
        </p:nvSpPr>
        <p:spPr>
          <a:xfrm>
            <a:off x="5959926" y="5232134"/>
            <a:ext cx="540000" cy="540000"/>
          </a:xfrm>
          <a:prstGeom prst="ellipse">
            <a:avLst/>
          </a:prstGeom>
          <a:solidFill>
            <a:srgbClr val="00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419F7AC2-D70E-C5D3-6BC6-63C499440499}"/>
              </a:ext>
            </a:extLst>
          </p:cNvPr>
          <p:cNvSpPr>
            <a:spLocks noChangeAspect="1"/>
          </p:cNvSpPr>
          <p:nvPr/>
        </p:nvSpPr>
        <p:spPr>
          <a:xfrm>
            <a:off x="5959926" y="5772134"/>
            <a:ext cx="540000" cy="540000"/>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 name="Picture 6">
            <a:extLst>
              <a:ext uri="{FF2B5EF4-FFF2-40B4-BE49-F238E27FC236}">
                <a16:creationId xmlns:a16="http://schemas.microsoft.com/office/drawing/2014/main" id="{BAE2A1BD-A123-8D96-E5DD-9D54B240E3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169" r="19149"/>
          <a:stretch/>
        </p:blipFill>
        <p:spPr bwMode="auto">
          <a:xfrm>
            <a:off x="5931714" y="1950724"/>
            <a:ext cx="657230" cy="2004210"/>
          </a:xfrm>
          <a:prstGeom prst="rect">
            <a:avLst/>
          </a:prstGeom>
          <a:noFill/>
          <a:extLst>
            <a:ext uri="{909E8E84-426E-40DD-AFC4-6F175D3DCCD1}">
              <a14:hiddenFill xmlns:a14="http://schemas.microsoft.com/office/drawing/2010/main">
                <a:solidFill>
                  <a:srgbClr val="FFFFFF"/>
                </a:solidFill>
              </a14:hiddenFill>
            </a:ext>
          </a:extLst>
        </p:spPr>
      </p:pic>
      <p:sp>
        <p:nvSpPr>
          <p:cNvPr id="11" name="Frame 10">
            <a:extLst>
              <a:ext uri="{FF2B5EF4-FFF2-40B4-BE49-F238E27FC236}">
                <a16:creationId xmlns:a16="http://schemas.microsoft.com/office/drawing/2014/main" id="{11C73FB4-E116-476A-95BF-DDA91ECF4E38}"/>
              </a:ext>
            </a:extLst>
          </p:cNvPr>
          <p:cNvSpPr/>
          <p:nvPr/>
        </p:nvSpPr>
        <p:spPr>
          <a:xfrm>
            <a:off x="4137891" y="1788192"/>
            <a:ext cx="1597889" cy="288105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2" name="Multiplication Sign 11">
            <a:extLst>
              <a:ext uri="{FF2B5EF4-FFF2-40B4-BE49-F238E27FC236}">
                <a16:creationId xmlns:a16="http://schemas.microsoft.com/office/drawing/2014/main" id="{3A34CAAF-78E1-36B0-D3C0-133C14F7DA50}"/>
              </a:ext>
            </a:extLst>
          </p:cNvPr>
          <p:cNvSpPr/>
          <p:nvPr/>
        </p:nvSpPr>
        <p:spPr>
          <a:xfrm>
            <a:off x="5814510" y="1812754"/>
            <a:ext cx="852219" cy="774597"/>
          </a:xfrm>
          <a:prstGeom prst="mathMultiply">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D5BE4AAC-5C29-3609-3A39-B9F542E1113A}"/>
              </a:ext>
            </a:extLst>
          </p:cNvPr>
          <p:cNvSpPr txBox="1"/>
          <p:nvPr/>
        </p:nvSpPr>
        <p:spPr>
          <a:xfrm>
            <a:off x="9884671" y="4636835"/>
            <a:ext cx="1667444" cy="369332"/>
          </a:xfrm>
          <a:prstGeom prst="rect">
            <a:avLst/>
          </a:prstGeom>
          <a:noFill/>
        </p:spPr>
        <p:txBody>
          <a:bodyPr wrap="none" rtlCol="0">
            <a:spAutoFit/>
          </a:bodyPr>
          <a:lstStyle/>
          <a:p>
            <a:r>
              <a:rPr lang="nl-BE" sz="1100" err="1"/>
              <a:t>Optimus</a:t>
            </a:r>
            <a:r>
              <a:rPr lang="nl-BE" sz="1100"/>
              <a:t> </a:t>
            </a:r>
            <a:r>
              <a:rPr lang="nl-BE" sz="1100" err="1"/>
              <a:t>Medica</a:t>
            </a:r>
            <a:r>
              <a:rPr lang="nl-BE" sz="1100"/>
              <a:t>, </a:t>
            </a:r>
            <a:r>
              <a:rPr lang="nl-BE" sz="1100" err="1"/>
              <a:t>n.d</a:t>
            </a:r>
            <a:r>
              <a:rPr lang="nl-BE"/>
              <a:t>.</a:t>
            </a:r>
            <a:endParaRPr lang="en-BE"/>
          </a:p>
        </p:txBody>
      </p:sp>
    </p:spTree>
    <p:extLst>
      <p:ext uri="{BB962C8B-B14F-4D97-AF65-F5344CB8AC3E}">
        <p14:creationId xmlns:p14="http://schemas.microsoft.com/office/powerpoint/2010/main" val="4956671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fill="hold" grpId="1" nodeType="clickEffect" p14:presetBounceEnd="49000">
                                      <p:stCondLst>
                                        <p:cond delay="0"/>
                                      </p:stCondLst>
                                      <p:childTnLst>
                                        <p:animMotion origin="layout" path="M 2.5E-6 1.85185E-6 L -0.10716 -0.00093 " pathEditMode="relative" rAng="0" ptsTypes="AA" p14:bounceEnd="49000">
                                          <p:cBhvr>
                                            <p:cTn id="25" dur="2000" fill="hold"/>
                                            <p:tgtEl>
                                              <p:spTgt spid="7"/>
                                            </p:tgtEl>
                                            <p:attrNameLst>
                                              <p:attrName>ppt_x</p:attrName>
                                              <p:attrName>ppt_y</p:attrName>
                                            </p:attrNameLst>
                                          </p:cBhvr>
                                          <p:rCtr x="-5365" y="-46"/>
                                        </p:animMotion>
                                      </p:childTnLst>
                                    </p:cTn>
                                  </p:par>
                                  <p:par>
                                    <p:cTn id="26" presetID="42" presetClass="path" presetSubtype="0" accel="50000" decel="50000" fill="hold" grpId="1" nodeType="withEffect">
                                      <p:stCondLst>
                                        <p:cond delay="0"/>
                                      </p:stCondLst>
                                      <p:childTnLst>
                                        <p:animMotion origin="layout" path="M 2.5E-6 -4.81481E-6 L 6.25E-7 -0.07917 " pathEditMode="relative" rAng="0" ptsTypes="AA">
                                          <p:cBhvr>
                                            <p:cTn id="27" dur="2000" fill="hold"/>
                                            <p:tgtEl>
                                              <p:spTgt spid="8"/>
                                            </p:tgtEl>
                                            <p:attrNameLst>
                                              <p:attrName>ppt_x</p:attrName>
                                              <p:attrName>ppt_y</p:attrName>
                                            </p:attrNameLst>
                                          </p:cBhvr>
                                          <p:rCtr x="52" y="-3935"/>
                                        </p:animMotion>
                                      </p:childTnLst>
                                    </p:cTn>
                                  </p:par>
                                  <p:par>
                                    <p:cTn id="28" presetID="42" presetClass="path" presetSubtype="0" accel="50000" decel="50000" fill="hold" grpId="1" nodeType="withEffect">
                                      <p:stCondLst>
                                        <p:cond delay="0"/>
                                      </p:stCondLst>
                                      <p:childTnLst>
                                        <p:animMotion origin="layout" path="M 2.5E-6 1.48148E-6 L 3.125E-6 -0.07871 " pathEditMode="relative" rAng="0" ptsTypes="AA">
                                          <p:cBhvr>
                                            <p:cTn id="29" dur="2000" fill="hold"/>
                                            <p:tgtEl>
                                              <p:spTgt spid="9"/>
                                            </p:tgtEl>
                                            <p:attrNameLst>
                                              <p:attrName>ppt_x</p:attrName>
                                              <p:attrName>ppt_y</p:attrName>
                                            </p:attrNameLst>
                                          </p:cBhvr>
                                          <p:rCtr x="-26" y="-3935"/>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path" presetSubtype="0" repeatCount="indefinite" accel="50000" decel="50000" fill="hold" grpId="1" nodeType="withEffect">
                                      <p:stCondLst>
                                        <p:cond delay="0"/>
                                      </p:stCondLst>
                                      <p:childTnLst>
                                        <p:animMotion origin="layout" path="M 2.5E-6 -7.40741E-7 C 0.00104 -7.40741E-7 0.00195 0.05602 0.00195 0.125 C 0.00195 0.19398 0.00104 0.25 2.5E-6 0.25 C -0.00104 0.25 -0.00183 0.19398 -0.00183 0.125 C -0.00183 0.05602 -0.00104 -7.40741E-7 2.5E-6 -7.40741E-7 Z " pathEditMode="relative" rAng="0" ptsTypes="AAAAA">
                                          <p:cBhvr>
                                            <p:cTn id="35" dur="2000" fill="hold"/>
                                            <p:tgtEl>
                                              <p:spTgt spid="1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fill="hold" grpId="1" nodeType="clickEffect">
                                      <p:stCondLst>
                                        <p:cond delay="0"/>
                                      </p:stCondLst>
                                      <p:childTnLst>
                                        <p:animMotion origin="layout" path="M 2.5E-6 1.85185E-6 L -0.10716 -0.00093 " pathEditMode="relative" rAng="0" ptsTypes="AA">
                                          <p:cBhvr>
                                            <p:cTn id="25" dur="2000" fill="hold"/>
                                            <p:tgtEl>
                                              <p:spTgt spid="7"/>
                                            </p:tgtEl>
                                            <p:attrNameLst>
                                              <p:attrName>ppt_x</p:attrName>
                                              <p:attrName>ppt_y</p:attrName>
                                            </p:attrNameLst>
                                          </p:cBhvr>
                                          <p:rCtr x="-5365" y="-46"/>
                                        </p:animMotion>
                                      </p:childTnLst>
                                    </p:cTn>
                                  </p:par>
                                  <p:par>
                                    <p:cTn id="26" presetID="42" presetClass="path" presetSubtype="0" accel="50000" decel="50000" fill="hold" grpId="1" nodeType="withEffect">
                                      <p:stCondLst>
                                        <p:cond delay="0"/>
                                      </p:stCondLst>
                                      <p:childTnLst>
                                        <p:animMotion origin="layout" path="M 2.5E-6 -4.81481E-6 L 6.25E-7 -0.07917 " pathEditMode="relative" rAng="0" ptsTypes="AA">
                                          <p:cBhvr>
                                            <p:cTn id="27" dur="2000" fill="hold"/>
                                            <p:tgtEl>
                                              <p:spTgt spid="8"/>
                                            </p:tgtEl>
                                            <p:attrNameLst>
                                              <p:attrName>ppt_x</p:attrName>
                                              <p:attrName>ppt_y</p:attrName>
                                            </p:attrNameLst>
                                          </p:cBhvr>
                                          <p:rCtr x="52" y="-3935"/>
                                        </p:animMotion>
                                      </p:childTnLst>
                                    </p:cTn>
                                  </p:par>
                                  <p:par>
                                    <p:cTn id="28" presetID="42" presetClass="path" presetSubtype="0" accel="50000" decel="50000" fill="hold" grpId="1" nodeType="withEffect">
                                      <p:stCondLst>
                                        <p:cond delay="0"/>
                                      </p:stCondLst>
                                      <p:childTnLst>
                                        <p:animMotion origin="layout" path="M 2.5E-6 1.48148E-6 L 3.125E-6 -0.07871 " pathEditMode="relative" rAng="0" ptsTypes="AA">
                                          <p:cBhvr>
                                            <p:cTn id="29" dur="2000" fill="hold"/>
                                            <p:tgtEl>
                                              <p:spTgt spid="9"/>
                                            </p:tgtEl>
                                            <p:attrNameLst>
                                              <p:attrName>ppt_x</p:attrName>
                                              <p:attrName>ppt_y</p:attrName>
                                            </p:attrNameLst>
                                          </p:cBhvr>
                                          <p:rCtr x="-26" y="-3935"/>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path" presetSubtype="0" repeatCount="indefinite" accel="50000" decel="50000" fill="hold" grpId="1" nodeType="withEffect">
                                      <p:stCondLst>
                                        <p:cond delay="0"/>
                                      </p:stCondLst>
                                      <p:childTnLst>
                                        <p:animMotion origin="layout" path="M 2.5E-6 -7.40741E-7 C 0.00104 -7.40741E-7 0.00195 0.05602 0.00195 0.125 C 0.00195 0.19398 0.00104 0.25 2.5E-6 0.25 C -0.00104 0.25 -0.00183 0.19398 -0.00183 0.125 C -0.00183 0.05602 -0.00104 -7.40741E-7 2.5E-6 -7.40741E-7 Z " pathEditMode="relative" rAng="0" ptsTypes="AAAAA">
                                          <p:cBhvr>
                                            <p:cTn id="35" dur="2000" fill="hold"/>
                                            <p:tgtEl>
                                              <p:spTgt spid="1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2" grpId="0" animBg="1"/>
          <p:bldP spid="12" grpId="1"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a:t>Table of content</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1" y="1713915"/>
            <a:ext cx="6129149" cy="4170800"/>
          </a:xfrm>
        </p:spPr>
        <p:txBody>
          <a:bodyPr>
            <a:normAutofit/>
          </a:bodyPr>
          <a:lstStyle/>
          <a:p>
            <a:pPr marL="457200" indent="-457200">
              <a:buAutoNum type="arabicPeriod"/>
            </a:pPr>
            <a:r>
              <a:rPr lang="en-BE" dirty="0"/>
              <a:t>Remote sensing</a:t>
            </a:r>
          </a:p>
          <a:p>
            <a:pPr marL="457200" indent="-457200">
              <a:buAutoNum type="arabicPeriod"/>
            </a:pPr>
            <a:r>
              <a:rPr lang="en-BE" dirty="0"/>
              <a:t>The electromagnetic spectrum</a:t>
            </a:r>
          </a:p>
          <a:p>
            <a:pPr marL="457200" indent="-457200">
              <a:buAutoNum type="arabicPeriod"/>
            </a:pPr>
            <a:r>
              <a:rPr lang="en-BE" dirty="0"/>
              <a:t>Visualisation of collected data</a:t>
            </a:r>
          </a:p>
          <a:p>
            <a:pPr marL="457200" indent="-457200">
              <a:buAutoNum type="arabicPeriod"/>
            </a:pPr>
            <a:r>
              <a:rPr lang="en-BE" dirty="0"/>
              <a:t>Spectral signature</a:t>
            </a:r>
          </a:p>
          <a:p>
            <a:pPr marL="457200" indent="-457200">
              <a:buAutoNum type="arabicPeriod"/>
            </a:pPr>
            <a:r>
              <a:rPr lang="en-BE" dirty="0"/>
              <a:t>Image properties</a:t>
            </a:r>
            <a:endParaRPr lang="nl-BE" dirty="0"/>
          </a:p>
          <a:p>
            <a:pPr marL="457200" indent="-457200">
              <a:buAutoNum type="arabicPeriod"/>
            </a:pPr>
            <a:r>
              <a:rPr lang="nl-BE" dirty="0" err="1"/>
              <a:t>LiDAR</a:t>
            </a:r>
            <a:r>
              <a:rPr lang="nl-BE" dirty="0"/>
              <a:t> </a:t>
            </a:r>
            <a:endParaRPr lang="en-BE" dirty="0"/>
          </a:p>
          <a:p>
            <a:pPr marL="457200" indent="-457200">
              <a:buAutoNum type="arabicPeriod"/>
            </a:pPr>
            <a:r>
              <a:rPr lang="en-BE" dirty="0"/>
              <a:t>Satellite data sources</a:t>
            </a:r>
            <a:endParaRPr lang="nl-BE" dirty="0"/>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A4FD8A-2D6B-4404-61E4-94EB8A2128CF}"/>
              </a:ext>
            </a:extLst>
          </p:cNvPr>
          <p:cNvPicPr>
            <a:picLocks noChangeAspect="1"/>
          </p:cNvPicPr>
          <p:nvPr/>
        </p:nvPicPr>
        <p:blipFill>
          <a:blip r:embed="rId3"/>
          <a:srcRect/>
          <a:stretch/>
        </p:blipFill>
        <p:spPr>
          <a:xfrm>
            <a:off x="1246909" y="743965"/>
            <a:ext cx="8965448" cy="5937258"/>
          </a:xfrm>
          <a:prstGeom prst="rect">
            <a:avLst/>
          </a:prstGeom>
        </p:spPr>
      </p:pic>
      <p:sp>
        <p:nvSpPr>
          <p:cNvPr id="11" name="Rectangle 10">
            <a:extLst>
              <a:ext uri="{FF2B5EF4-FFF2-40B4-BE49-F238E27FC236}">
                <a16:creationId xmlns:a16="http://schemas.microsoft.com/office/drawing/2014/main" id="{3D751F76-1CD8-03F6-3AF2-F543BAFAC8D9}"/>
              </a:ext>
            </a:extLst>
          </p:cNvPr>
          <p:cNvSpPr/>
          <p:nvPr/>
        </p:nvSpPr>
        <p:spPr>
          <a:xfrm>
            <a:off x="7133491" y="660844"/>
            <a:ext cx="3078866" cy="2340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A4947B9C-E1E6-6405-C6CC-8424F5DF701E}"/>
              </a:ext>
            </a:extLst>
          </p:cNvPr>
          <p:cNvSpPr>
            <a:spLocks noGrp="1"/>
          </p:cNvSpPr>
          <p:nvPr>
            <p:ph type="title"/>
          </p:nvPr>
        </p:nvSpPr>
        <p:spPr/>
        <p:txBody>
          <a:bodyPr>
            <a:normAutofit fontScale="90000"/>
          </a:bodyPr>
          <a:lstStyle/>
          <a:p>
            <a:r>
              <a:rPr lang="nl-BE"/>
              <a:t>IR: </a:t>
            </a:r>
            <a:r>
              <a:rPr lang="en-BE"/>
              <a:t>False</a:t>
            </a:r>
            <a:r>
              <a:rPr lang="nl-BE"/>
              <a:t> </a:t>
            </a:r>
            <a:r>
              <a:rPr lang="en-BE"/>
              <a:t>colour</a:t>
            </a:r>
            <a:r>
              <a:rPr lang="nl-BE"/>
              <a:t> </a:t>
            </a:r>
            <a:r>
              <a:rPr lang="en-BE"/>
              <a:t>composite </a:t>
            </a:r>
          </a:p>
        </p:txBody>
      </p:sp>
      <p:sp>
        <p:nvSpPr>
          <p:cNvPr id="5" name="Rectangle 4">
            <a:extLst>
              <a:ext uri="{FF2B5EF4-FFF2-40B4-BE49-F238E27FC236}">
                <a16:creationId xmlns:a16="http://schemas.microsoft.com/office/drawing/2014/main" id="{752A5169-BA2C-B79B-DB7D-37DD537F4293}"/>
              </a:ext>
            </a:extLst>
          </p:cNvPr>
          <p:cNvSpPr/>
          <p:nvPr/>
        </p:nvSpPr>
        <p:spPr>
          <a:xfrm>
            <a:off x="2142836" y="1699491"/>
            <a:ext cx="7370619" cy="29002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5AEB39FF-A736-183F-95CF-C796062A50E3}"/>
              </a:ext>
            </a:extLst>
          </p:cNvPr>
          <p:cNvSpPr/>
          <p:nvPr/>
        </p:nvSpPr>
        <p:spPr>
          <a:xfrm>
            <a:off x="3343563" y="3781005"/>
            <a:ext cx="7370619" cy="29002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20284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E845-24D0-7098-1A46-495421AB1562}"/>
              </a:ext>
            </a:extLst>
          </p:cNvPr>
          <p:cNvSpPr>
            <a:spLocks noGrp="1"/>
          </p:cNvSpPr>
          <p:nvPr>
            <p:ph type="title"/>
          </p:nvPr>
        </p:nvSpPr>
        <p:spPr/>
        <p:txBody>
          <a:bodyPr/>
          <a:lstStyle/>
          <a:p>
            <a:r>
              <a:rPr lang="en-BE"/>
              <a:t>Spectral signature</a:t>
            </a:r>
          </a:p>
        </p:txBody>
      </p:sp>
      <p:sp>
        <p:nvSpPr>
          <p:cNvPr id="4" name="Text Placeholder 3">
            <a:extLst>
              <a:ext uri="{FF2B5EF4-FFF2-40B4-BE49-F238E27FC236}">
                <a16:creationId xmlns:a16="http://schemas.microsoft.com/office/drawing/2014/main" id="{F2FA4FDC-3C01-F088-7E79-164C5959C128}"/>
              </a:ext>
            </a:extLst>
          </p:cNvPr>
          <p:cNvSpPr>
            <a:spLocks noGrp="1"/>
          </p:cNvSpPr>
          <p:nvPr>
            <p:ph type="body" sz="quarter" idx="11"/>
          </p:nvPr>
        </p:nvSpPr>
        <p:spPr/>
        <p:txBody>
          <a:bodyPr/>
          <a:lstStyle/>
          <a:p>
            <a:r>
              <a:rPr lang="nl-BE"/>
              <a:t>4</a:t>
            </a:r>
            <a:endParaRPr lang="en-BE"/>
          </a:p>
        </p:txBody>
      </p:sp>
    </p:spTree>
    <p:extLst>
      <p:ext uri="{BB962C8B-B14F-4D97-AF65-F5344CB8AC3E}">
        <p14:creationId xmlns:p14="http://schemas.microsoft.com/office/powerpoint/2010/main" val="3919579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4A64-7C56-A288-AACB-674DB255C181}"/>
              </a:ext>
            </a:extLst>
          </p:cNvPr>
          <p:cNvSpPr>
            <a:spLocks noGrp="1"/>
          </p:cNvSpPr>
          <p:nvPr>
            <p:ph type="title"/>
          </p:nvPr>
        </p:nvSpPr>
        <p:spPr/>
        <p:txBody>
          <a:bodyPr>
            <a:normAutofit fontScale="90000"/>
          </a:bodyPr>
          <a:lstStyle/>
          <a:p>
            <a:r>
              <a:rPr lang="en-BE"/>
              <a:t>Interaction object-light</a:t>
            </a:r>
          </a:p>
        </p:txBody>
      </p:sp>
      <p:pic>
        <p:nvPicPr>
          <p:cNvPr id="10242" name="Picture 2">
            <a:extLst>
              <a:ext uri="{FF2B5EF4-FFF2-40B4-BE49-F238E27FC236}">
                <a16:creationId xmlns:a16="http://schemas.microsoft.com/office/drawing/2014/main" id="{2281BAF0-4ECB-345A-0393-1F091F499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04541"/>
            <a:ext cx="3286125" cy="1562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D06A03-AA28-5FBA-34E2-384F5A9EB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03" y="1988478"/>
            <a:ext cx="2455416" cy="3460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9A19782-5456-37A2-79C7-397AFF20B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0557" y="2667153"/>
            <a:ext cx="2103205" cy="2103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28E6A7-60A5-C027-3F22-2DDFB157111A}"/>
              </a:ext>
            </a:extLst>
          </p:cNvPr>
          <p:cNvSpPr txBox="1"/>
          <p:nvPr/>
        </p:nvSpPr>
        <p:spPr>
          <a:xfrm>
            <a:off x="7200901" y="4612984"/>
            <a:ext cx="3515706" cy="307777"/>
          </a:xfrm>
          <a:prstGeom prst="rect">
            <a:avLst/>
          </a:prstGeom>
          <a:noFill/>
        </p:spPr>
        <p:txBody>
          <a:bodyPr wrap="none" rtlCol="0">
            <a:spAutoFit/>
          </a:bodyPr>
          <a:lstStyle/>
          <a:p>
            <a:r>
              <a:rPr lang="nl-BE" sz="1400"/>
              <a:t>Abu Hassan, </a:t>
            </a:r>
            <a:r>
              <a:rPr lang="nl-BE" sz="1400" err="1"/>
              <a:t>Yusof</a:t>
            </a:r>
            <a:r>
              <a:rPr lang="nl-BE" sz="1400"/>
              <a:t>, </a:t>
            </a:r>
            <a:r>
              <a:rPr lang="nl-BE" sz="1400" err="1"/>
              <a:t>Azmi</a:t>
            </a:r>
            <a:r>
              <a:rPr lang="nl-BE" sz="1400"/>
              <a:t>, &amp; </a:t>
            </a:r>
            <a:r>
              <a:rPr lang="nl-BE" sz="1400" err="1"/>
              <a:t>Mazli</a:t>
            </a:r>
            <a:r>
              <a:rPr lang="nl-BE" sz="1400"/>
              <a:t>, 2012</a:t>
            </a:r>
            <a:endParaRPr lang="en-BE" sz="1400"/>
          </a:p>
        </p:txBody>
      </p:sp>
    </p:spTree>
    <p:extLst>
      <p:ext uri="{BB962C8B-B14F-4D97-AF65-F5344CB8AC3E}">
        <p14:creationId xmlns:p14="http://schemas.microsoft.com/office/powerpoint/2010/main" val="618868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E676-7D41-5CD3-AFA0-38ACE9C7A0DD}"/>
              </a:ext>
            </a:extLst>
          </p:cNvPr>
          <p:cNvSpPr>
            <a:spLocks noGrp="1"/>
          </p:cNvSpPr>
          <p:nvPr>
            <p:ph type="title"/>
          </p:nvPr>
        </p:nvSpPr>
        <p:spPr/>
        <p:txBody>
          <a:bodyPr>
            <a:normAutofit fontScale="90000"/>
          </a:bodyPr>
          <a:lstStyle/>
          <a:p>
            <a:r>
              <a:rPr lang="en-BE"/>
              <a:t>What can this reflection tell us?</a:t>
            </a:r>
          </a:p>
        </p:txBody>
      </p:sp>
      <p:sp>
        <p:nvSpPr>
          <p:cNvPr id="3" name="Text Placeholder 2">
            <a:extLst>
              <a:ext uri="{FF2B5EF4-FFF2-40B4-BE49-F238E27FC236}">
                <a16:creationId xmlns:a16="http://schemas.microsoft.com/office/drawing/2014/main" id="{EE491DAB-2DDB-995E-D3B3-319E4DCAA50B}"/>
              </a:ext>
            </a:extLst>
          </p:cNvPr>
          <p:cNvSpPr>
            <a:spLocks noGrp="1"/>
          </p:cNvSpPr>
          <p:nvPr>
            <p:ph type="body" sz="quarter" idx="10"/>
          </p:nvPr>
        </p:nvSpPr>
        <p:spPr/>
        <p:txBody>
          <a:bodyPr>
            <a:normAutofit fontScale="62500" lnSpcReduction="20000"/>
          </a:bodyPr>
          <a:lstStyle/>
          <a:p>
            <a:r>
              <a:rPr lang="en-BE"/>
              <a:t>Radiation can be absorbed by a target, transmitted through a target or reflected. The proportion of each depends on the wavelength and surface features.</a:t>
            </a:r>
          </a:p>
        </p:txBody>
      </p:sp>
      <p:pic>
        <p:nvPicPr>
          <p:cNvPr id="11266" name="Picture 2">
            <a:extLst>
              <a:ext uri="{FF2B5EF4-FFF2-40B4-BE49-F238E27FC236}">
                <a16:creationId xmlns:a16="http://schemas.microsoft.com/office/drawing/2014/main" id="{38046485-9AD4-2113-3A66-8B614FCF2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630" y="2234636"/>
            <a:ext cx="7660732" cy="3655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een leaf with a white background&#10;&#10;Description automatically generated">
            <a:extLst>
              <a:ext uri="{FF2B5EF4-FFF2-40B4-BE49-F238E27FC236}">
                <a16:creationId xmlns:a16="http://schemas.microsoft.com/office/drawing/2014/main" id="{EF374363-2541-B357-9693-4A6843FA2C18}"/>
              </a:ext>
            </a:extLst>
          </p:cNvPr>
          <p:cNvPicPr>
            <a:picLocks noChangeAspect="1"/>
          </p:cNvPicPr>
          <p:nvPr/>
        </p:nvPicPr>
        <p:blipFill>
          <a:blip r:embed="rId4"/>
          <a:stretch>
            <a:fillRect/>
          </a:stretch>
        </p:blipFill>
        <p:spPr>
          <a:xfrm>
            <a:off x="887376" y="2684184"/>
            <a:ext cx="2756517" cy="2756517"/>
          </a:xfrm>
          <a:prstGeom prst="rect">
            <a:avLst/>
          </a:prstGeom>
        </p:spPr>
      </p:pic>
      <p:sp>
        <p:nvSpPr>
          <p:cNvPr id="5" name="TextBox 4">
            <a:extLst>
              <a:ext uri="{FF2B5EF4-FFF2-40B4-BE49-F238E27FC236}">
                <a16:creationId xmlns:a16="http://schemas.microsoft.com/office/drawing/2014/main" id="{693542A4-1870-D8C8-7C1C-677FDF32CA91}"/>
              </a:ext>
            </a:extLst>
          </p:cNvPr>
          <p:cNvSpPr txBox="1"/>
          <p:nvPr/>
        </p:nvSpPr>
        <p:spPr>
          <a:xfrm>
            <a:off x="2613890" y="5015345"/>
            <a:ext cx="790601" cy="200055"/>
          </a:xfrm>
          <a:prstGeom prst="rect">
            <a:avLst/>
          </a:prstGeom>
          <a:noFill/>
        </p:spPr>
        <p:txBody>
          <a:bodyPr wrap="none" rtlCol="0">
            <a:spAutoFit/>
          </a:bodyPr>
          <a:lstStyle/>
          <a:p>
            <a:r>
              <a:rPr lang="nl-BE" sz="700" err="1"/>
              <a:t>Vecteezy</a:t>
            </a:r>
            <a:r>
              <a:rPr lang="nl-BE" sz="700"/>
              <a:t>, </a:t>
            </a:r>
            <a:r>
              <a:rPr lang="nl-BE" sz="700" err="1"/>
              <a:t>n.d</a:t>
            </a:r>
            <a:r>
              <a:rPr lang="nl-BE" sz="700"/>
              <a:t>.</a:t>
            </a:r>
            <a:endParaRPr lang="en-BE" sz="700"/>
          </a:p>
        </p:txBody>
      </p:sp>
    </p:spTree>
    <p:extLst>
      <p:ext uri="{BB962C8B-B14F-4D97-AF65-F5344CB8AC3E}">
        <p14:creationId xmlns:p14="http://schemas.microsoft.com/office/powerpoint/2010/main" val="142584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A47C-9BB2-0E29-6D3E-B656B2575075}"/>
              </a:ext>
            </a:extLst>
          </p:cNvPr>
          <p:cNvSpPr>
            <a:spLocks noGrp="1"/>
          </p:cNvSpPr>
          <p:nvPr>
            <p:ph type="title"/>
          </p:nvPr>
        </p:nvSpPr>
        <p:spPr/>
        <p:txBody>
          <a:bodyPr>
            <a:normAutofit fontScale="90000"/>
          </a:bodyPr>
          <a:lstStyle/>
          <a:p>
            <a:r>
              <a:rPr lang="en-BE"/>
              <a:t>Spectral signature</a:t>
            </a:r>
          </a:p>
        </p:txBody>
      </p:sp>
      <p:sp>
        <p:nvSpPr>
          <p:cNvPr id="3" name="Text Placeholder 2">
            <a:extLst>
              <a:ext uri="{FF2B5EF4-FFF2-40B4-BE49-F238E27FC236}">
                <a16:creationId xmlns:a16="http://schemas.microsoft.com/office/drawing/2014/main" id="{C1AB215A-6C1E-7E3F-A929-40358C8F5370}"/>
              </a:ext>
            </a:extLst>
          </p:cNvPr>
          <p:cNvSpPr>
            <a:spLocks noGrp="1"/>
          </p:cNvSpPr>
          <p:nvPr>
            <p:ph type="body" sz="quarter" idx="10"/>
          </p:nvPr>
        </p:nvSpPr>
        <p:spPr/>
        <p:txBody>
          <a:bodyPr/>
          <a:lstStyle/>
          <a:p>
            <a:r>
              <a:rPr lang="en-BE"/>
              <a:t>Spectral reflectance</a:t>
            </a:r>
            <a:r>
              <a:rPr lang="nl-BE"/>
              <a:t> curve</a:t>
            </a:r>
            <a:endParaRPr lang="en-BE"/>
          </a:p>
        </p:txBody>
      </p:sp>
      <p:sp>
        <p:nvSpPr>
          <p:cNvPr id="4" name="Text Placeholder 3">
            <a:extLst>
              <a:ext uri="{FF2B5EF4-FFF2-40B4-BE49-F238E27FC236}">
                <a16:creationId xmlns:a16="http://schemas.microsoft.com/office/drawing/2014/main" id="{7F5ADDDA-6AD5-E7E2-BE09-2DF9E5E8FAEB}"/>
              </a:ext>
            </a:extLst>
          </p:cNvPr>
          <p:cNvSpPr>
            <a:spLocks noGrp="1"/>
          </p:cNvSpPr>
          <p:nvPr>
            <p:ph type="body" sz="quarter" idx="11"/>
          </p:nvPr>
        </p:nvSpPr>
        <p:spPr/>
        <p:txBody>
          <a:bodyPr/>
          <a:lstStyle/>
          <a:p>
            <a:r>
              <a:rPr lang="en-US" b="1"/>
              <a:t>Spectral Reflectance </a:t>
            </a:r>
            <a:r>
              <a:rPr lang="en-US"/>
              <a:t>is the </a:t>
            </a:r>
            <a:r>
              <a:rPr lang="en-US" b="1"/>
              <a:t>amount of energy reflected from a surface at a specific wavelength</a:t>
            </a:r>
            <a:r>
              <a:rPr lang="en-US"/>
              <a:t>. </a:t>
            </a:r>
          </a:p>
          <a:p>
            <a:endParaRPr lang="en-US"/>
          </a:p>
          <a:p>
            <a:pPr marL="285750" indent="-285750">
              <a:buFont typeface="Wingdings" panose="05000000000000000000" pitchFamily="2" charset="2"/>
              <a:buChar char="à"/>
            </a:pPr>
            <a:r>
              <a:rPr lang="en-US">
                <a:sym typeface="Wingdings" panose="05000000000000000000" pitchFamily="2" charset="2"/>
              </a:rPr>
              <a:t>A</a:t>
            </a:r>
            <a:r>
              <a:rPr lang="en-US"/>
              <a:t>nalysis of the </a:t>
            </a:r>
            <a:r>
              <a:rPr lang="en-US" b="1"/>
              <a:t>spectral reflectance signatures </a:t>
            </a:r>
          </a:p>
          <a:p>
            <a:r>
              <a:rPr lang="en-US"/>
              <a:t>allows to </a:t>
            </a:r>
            <a:r>
              <a:rPr lang="en-US" b="1"/>
              <a:t>distinguish different surface feature </a:t>
            </a:r>
          </a:p>
          <a:p>
            <a:r>
              <a:rPr lang="en-US" b="1"/>
              <a:t>or materials</a:t>
            </a:r>
            <a:r>
              <a:rPr lang="en-US"/>
              <a:t>.</a:t>
            </a:r>
          </a:p>
          <a:p>
            <a:endParaRPr lang="en-US" b="1"/>
          </a:p>
          <a:p>
            <a:r>
              <a:rPr lang="en-US" b="1"/>
              <a:t>Spectral reflectance curve </a:t>
            </a:r>
            <a:r>
              <a:rPr lang="en-US"/>
              <a:t>presents the </a:t>
            </a:r>
          </a:p>
          <a:p>
            <a:r>
              <a:rPr lang="en-US" b="1"/>
              <a:t>reflectance of objects as a function of wavelengths</a:t>
            </a:r>
            <a:r>
              <a:rPr lang="en-US"/>
              <a:t>.</a:t>
            </a:r>
            <a:endParaRPr lang="en-BE"/>
          </a:p>
        </p:txBody>
      </p:sp>
      <p:pic>
        <p:nvPicPr>
          <p:cNvPr id="1026" name="Picture 2">
            <a:extLst>
              <a:ext uri="{FF2B5EF4-FFF2-40B4-BE49-F238E27FC236}">
                <a16:creationId xmlns:a16="http://schemas.microsoft.com/office/drawing/2014/main" id="{C72CCA49-233B-978C-D071-357696DF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063" y="2883568"/>
            <a:ext cx="6096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FC0F4F-D5DF-3BC2-49D1-DDE6CF629EDA}"/>
              </a:ext>
            </a:extLst>
          </p:cNvPr>
          <p:cNvSpPr txBox="1"/>
          <p:nvPr/>
        </p:nvSpPr>
        <p:spPr>
          <a:xfrm>
            <a:off x="9857849" y="6185496"/>
            <a:ext cx="2185214" cy="276999"/>
          </a:xfrm>
          <a:prstGeom prst="rect">
            <a:avLst/>
          </a:prstGeom>
          <a:noFill/>
        </p:spPr>
        <p:txBody>
          <a:bodyPr wrap="none" rtlCol="0">
            <a:spAutoFit/>
          </a:bodyPr>
          <a:lstStyle/>
          <a:p>
            <a:r>
              <a:rPr lang="nl-BE" sz="1200" err="1"/>
              <a:t>Kumar</a:t>
            </a:r>
            <a:r>
              <a:rPr lang="nl-BE" sz="1200"/>
              <a:t> &amp; </a:t>
            </a:r>
            <a:r>
              <a:rPr lang="nl-BE" sz="1200" err="1"/>
              <a:t>Reshmidevi</a:t>
            </a:r>
            <a:r>
              <a:rPr lang="nl-BE" sz="1200"/>
              <a:t>, 2019</a:t>
            </a:r>
            <a:endParaRPr lang="en-BE"/>
          </a:p>
        </p:txBody>
      </p:sp>
    </p:spTree>
    <p:extLst>
      <p:ext uri="{BB962C8B-B14F-4D97-AF65-F5344CB8AC3E}">
        <p14:creationId xmlns:p14="http://schemas.microsoft.com/office/powerpoint/2010/main" val="2665861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CBC2-B1E0-4BBA-AF2F-EFFD66EF4B66}"/>
              </a:ext>
            </a:extLst>
          </p:cNvPr>
          <p:cNvSpPr>
            <a:spLocks noGrp="1"/>
          </p:cNvSpPr>
          <p:nvPr>
            <p:ph type="title"/>
          </p:nvPr>
        </p:nvSpPr>
        <p:spPr/>
        <p:txBody>
          <a:bodyPr>
            <a:normAutofit fontScale="90000"/>
          </a:bodyPr>
          <a:lstStyle/>
          <a:p>
            <a:r>
              <a:rPr lang="en-BE"/>
              <a:t>Spectral signature</a:t>
            </a:r>
          </a:p>
        </p:txBody>
      </p:sp>
      <p:sp>
        <p:nvSpPr>
          <p:cNvPr id="4" name="Text Placeholder 3">
            <a:extLst>
              <a:ext uri="{FF2B5EF4-FFF2-40B4-BE49-F238E27FC236}">
                <a16:creationId xmlns:a16="http://schemas.microsoft.com/office/drawing/2014/main" id="{40B7174E-BA9B-B7F7-478C-0FDEA8F22967}"/>
              </a:ext>
            </a:extLst>
          </p:cNvPr>
          <p:cNvSpPr>
            <a:spLocks noGrp="1"/>
          </p:cNvSpPr>
          <p:nvPr>
            <p:ph type="body" sz="quarter" idx="11"/>
          </p:nvPr>
        </p:nvSpPr>
        <p:spPr>
          <a:xfrm>
            <a:off x="838200" y="1910909"/>
            <a:ext cx="10383795" cy="3440428"/>
          </a:xfrm>
        </p:spPr>
        <p:txBody>
          <a:bodyPr>
            <a:normAutofit/>
          </a:bodyPr>
          <a:lstStyle/>
          <a:p>
            <a:r>
              <a:rPr lang="en-BE" sz="1600" dirty="0"/>
              <a:t>There are even spectral library's, as each material has a specific signature.</a:t>
            </a:r>
          </a:p>
          <a:p>
            <a:r>
              <a:rPr lang="en-BE" sz="1600" dirty="0"/>
              <a:t>However these are often in lab condition, but you can use the concept to make them for the context of your images: training</a:t>
            </a:r>
            <a:endParaRPr lang="nl-BE" sz="1600" dirty="0"/>
          </a:p>
          <a:p>
            <a:endParaRPr lang="nl-BE" sz="1600" dirty="0"/>
          </a:p>
          <a:p>
            <a:endParaRPr lang="nl-BE" sz="1600" dirty="0"/>
          </a:p>
          <a:p>
            <a:r>
              <a:rPr lang="nl-BE" sz="1600" dirty="0"/>
              <a:t>e.g. </a:t>
            </a:r>
            <a:r>
              <a:rPr lang="en-US" sz="1600" dirty="0">
                <a:hlinkClick r:id="rId3"/>
              </a:rPr>
              <a:t>ECOSTRESS Spectral Library - Version 1.0</a:t>
            </a:r>
            <a:endParaRPr lang="en-BE" sz="1600" dirty="0"/>
          </a:p>
        </p:txBody>
      </p:sp>
    </p:spTree>
    <p:extLst>
      <p:ext uri="{BB962C8B-B14F-4D97-AF65-F5344CB8AC3E}">
        <p14:creationId xmlns:p14="http://schemas.microsoft.com/office/powerpoint/2010/main" val="925076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898C-9900-286D-A60C-321F6F750E99}"/>
              </a:ext>
            </a:extLst>
          </p:cNvPr>
          <p:cNvSpPr>
            <a:spLocks noGrp="1"/>
          </p:cNvSpPr>
          <p:nvPr>
            <p:ph type="title"/>
          </p:nvPr>
        </p:nvSpPr>
        <p:spPr/>
        <p:txBody>
          <a:bodyPr/>
          <a:lstStyle/>
          <a:p>
            <a:r>
              <a:rPr lang="en-BE"/>
              <a:t>Image properties</a:t>
            </a:r>
          </a:p>
        </p:txBody>
      </p:sp>
      <p:sp>
        <p:nvSpPr>
          <p:cNvPr id="4" name="Text Placeholder 3">
            <a:extLst>
              <a:ext uri="{FF2B5EF4-FFF2-40B4-BE49-F238E27FC236}">
                <a16:creationId xmlns:a16="http://schemas.microsoft.com/office/drawing/2014/main" id="{0AB07320-E22D-FA1F-4756-2FD319599D9E}"/>
              </a:ext>
            </a:extLst>
          </p:cNvPr>
          <p:cNvSpPr>
            <a:spLocks noGrp="1"/>
          </p:cNvSpPr>
          <p:nvPr>
            <p:ph type="body" sz="quarter" idx="11"/>
          </p:nvPr>
        </p:nvSpPr>
        <p:spPr/>
        <p:txBody>
          <a:bodyPr/>
          <a:lstStyle/>
          <a:p>
            <a:r>
              <a:rPr lang="nl-BE"/>
              <a:t>5</a:t>
            </a:r>
            <a:endParaRPr lang="en-BE"/>
          </a:p>
        </p:txBody>
      </p:sp>
    </p:spTree>
    <p:extLst>
      <p:ext uri="{BB962C8B-B14F-4D97-AF65-F5344CB8AC3E}">
        <p14:creationId xmlns:p14="http://schemas.microsoft.com/office/powerpoint/2010/main" val="2979322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CBDC-EAF4-A600-BA9A-2E6E56C17BFB}"/>
              </a:ext>
            </a:extLst>
          </p:cNvPr>
          <p:cNvSpPr>
            <a:spLocks noGrp="1"/>
          </p:cNvSpPr>
          <p:nvPr>
            <p:ph type="title"/>
          </p:nvPr>
        </p:nvSpPr>
        <p:spPr/>
        <p:txBody>
          <a:bodyPr/>
          <a:lstStyle/>
          <a:p>
            <a:r>
              <a:rPr lang="en-BE"/>
              <a:t>Resolutions</a:t>
            </a:r>
          </a:p>
        </p:txBody>
      </p:sp>
      <p:sp>
        <p:nvSpPr>
          <p:cNvPr id="4" name="Text Placeholder 3">
            <a:extLst>
              <a:ext uri="{FF2B5EF4-FFF2-40B4-BE49-F238E27FC236}">
                <a16:creationId xmlns:a16="http://schemas.microsoft.com/office/drawing/2014/main" id="{94F010DD-06E7-1A65-7F28-A2264F1A7F37}"/>
              </a:ext>
            </a:extLst>
          </p:cNvPr>
          <p:cNvSpPr>
            <a:spLocks noGrp="1"/>
          </p:cNvSpPr>
          <p:nvPr>
            <p:ph type="body" sz="quarter" idx="11"/>
          </p:nvPr>
        </p:nvSpPr>
        <p:spPr/>
        <p:txBody>
          <a:bodyPr/>
          <a:lstStyle/>
          <a:p>
            <a:r>
              <a:rPr lang="nl-BE"/>
              <a:t>5.1</a:t>
            </a:r>
            <a:endParaRPr lang="en-BE"/>
          </a:p>
        </p:txBody>
      </p:sp>
    </p:spTree>
    <p:extLst>
      <p:ext uri="{BB962C8B-B14F-4D97-AF65-F5344CB8AC3E}">
        <p14:creationId xmlns:p14="http://schemas.microsoft.com/office/powerpoint/2010/main" val="1635021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B363-C1EA-CA49-E8E2-A3CC024A87FE}"/>
              </a:ext>
            </a:extLst>
          </p:cNvPr>
          <p:cNvSpPr>
            <a:spLocks noGrp="1"/>
          </p:cNvSpPr>
          <p:nvPr>
            <p:ph type="title"/>
          </p:nvPr>
        </p:nvSpPr>
        <p:spPr/>
        <p:txBody>
          <a:bodyPr/>
          <a:lstStyle/>
          <a:p>
            <a:r>
              <a:rPr lang="en-BE"/>
              <a:t>Spatial resolution</a:t>
            </a:r>
          </a:p>
        </p:txBody>
      </p:sp>
      <p:sp>
        <p:nvSpPr>
          <p:cNvPr id="4" name="Text Placeholder 3">
            <a:extLst>
              <a:ext uri="{FF2B5EF4-FFF2-40B4-BE49-F238E27FC236}">
                <a16:creationId xmlns:a16="http://schemas.microsoft.com/office/drawing/2014/main" id="{A4520F9F-7191-A64D-F730-D7DF64E2CE50}"/>
              </a:ext>
            </a:extLst>
          </p:cNvPr>
          <p:cNvSpPr>
            <a:spLocks noGrp="1"/>
          </p:cNvSpPr>
          <p:nvPr>
            <p:ph type="body" sz="half" idx="2"/>
          </p:nvPr>
        </p:nvSpPr>
        <p:spPr/>
        <p:txBody>
          <a:bodyPr/>
          <a:lstStyle/>
          <a:p>
            <a:r>
              <a:rPr lang="en-US"/>
              <a:t>The size of the smallest area observed on the ground (ground resolution cell)</a:t>
            </a:r>
          </a:p>
          <a:p>
            <a:endParaRPr lang="en-US"/>
          </a:p>
          <a:p>
            <a:r>
              <a:rPr lang="en-US" i="1"/>
              <a:t>Importance</a:t>
            </a:r>
            <a:r>
              <a:rPr lang="en-US"/>
              <a:t>:</a:t>
            </a:r>
          </a:p>
          <a:p>
            <a:r>
              <a:rPr lang="en-US"/>
              <a:t>Object is usually </a:t>
            </a:r>
            <a:r>
              <a:rPr lang="en-US" i="1"/>
              <a:t>detectable</a:t>
            </a:r>
            <a:r>
              <a:rPr lang="en-US"/>
              <a:t> if it is </a:t>
            </a:r>
            <a:r>
              <a:rPr lang="en-US" i="1"/>
              <a:t>equal or larger than the pixel size</a:t>
            </a:r>
            <a:r>
              <a:rPr lang="en-US"/>
              <a:t>. </a:t>
            </a:r>
          </a:p>
          <a:p>
            <a:endParaRPr lang="en-US"/>
          </a:p>
          <a:p>
            <a:r>
              <a:rPr lang="en-US"/>
              <a:t>The smaller objects could be still detectable as the average brightness of all objects within the pixel.</a:t>
            </a:r>
          </a:p>
          <a:p>
            <a:endParaRPr lang="en-BE"/>
          </a:p>
        </p:txBody>
      </p:sp>
      <p:pic>
        <p:nvPicPr>
          <p:cNvPr id="14352" name="Picture 16">
            <a:extLst>
              <a:ext uri="{FF2B5EF4-FFF2-40B4-BE49-F238E27FC236}">
                <a16:creationId xmlns:a16="http://schemas.microsoft.com/office/drawing/2014/main" id="{2330E8D4-6219-F9A4-B4A3-AE81BB237B02}"/>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93" b="93"/>
          <a:stretch>
            <a:fillRect/>
          </a:stretch>
        </p:blipFill>
        <p:spPr bwMode="auto">
          <a:xfrm>
            <a:off x="4861249" y="0"/>
            <a:ext cx="7032171" cy="686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14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58DC-0A8C-91A7-F47E-159389935B7B}"/>
              </a:ext>
            </a:extLst>
          </p:cNvPr>
          <p:cNvSpPr>
            <a:spLocks noGrp="1"/>
          </p:cNvSpPr>
          <p:nvPr>
            <p:ph type="title"/>
          </p:nvPr>
        </p:nvSpPr>
        <p:spPr/>
        <p:txBody>
          <a:bodyPr/>
          <a:lstStyle/>
          <a:p>
            <a:r>
              <a:rPr lang="en-BE"/>
              <a:t>Spectral resolution</a:t>
            </a:r>
          </a:p>
        </p:txBody>
      </p:sp>
      <p:sp>
        <p:nvSpPr>
          <p:cNvPr id="4" name="Text Placeholder 3">
            <a:extLst>
              <a:ext uri="{FF2B5EF4-FFF2-40B4-BE49-F238E27FC236}">
                <a16:creationId xmlns:a16="http://schemas.microsoft.com/office/drawing/2014/main" id="{F395C621-614E-2C5E-E914-7D0270417E75}"/>
              </a:ext>
            </a:extLst>
          </p:cNvPr>
          <p:cNvSpPr>
            <a:spLocks noGrp="1"/>
          </p:cNvSpPr>
          <p:nvPr>
            <p:ph type="body" sz="half" idx="2"/>
          </p:nvPr>
        </p:nvSpPr>
        <p:spPr/>
        <p:txBody>
          <a:bodyPr/>
          <a:lstStyle/>
          <a:p>
            <a:r>
              <a:rPr lang="en-US"/>
              <a:t>Refers to:</a:t>
            </a:r>
          </a:p>
          <a:p>
            <a:pPr marL="285750" indent="-285750">
              <a:buFontTx/>
              <a:buChar char="-"/>
            </a:pPr>
            <a:r>
              <a:rPr lang="en-US"/>
              <a:t>the </a:t>
            </a:r>
            <a:r>
              <a:rPr lang="en-US" i="1"/>
              <a:t>spectral bandwidth </a:t>
            </a:r>
          </a:p>
          <a:p>
            <a:pPr marL="285750" indent="-285750">
              <a:buFontTx/>
              <a:buChar char="-"/>
            </a:pPr>
            <a:r>
              <a:rPr lang="en-US"/>
              <a:t>the </a:t>
            </a:r>
            <a:r>
              <a:rPr lang="en-US" i="1"/>
              <a:t>number of bands.</a:t>
            </a:r>
          </a:p>
          <a:p>
            <a:endParaRPr lang="en-US"/>
          </a:p>
          <a:p>
            <a:r>
              <a:rPr lang="en-US"/>
              <a:t>The </a:t>
            </a:r>
            <a:r>
              <a:rPr lang="en-US" i="1"/>
              <a:t>finer spectral resolution</a:t>
            </a:r>
            <a:r>
              <a:rPr lang="en-US"/>
              <a:t>, the </a:t>
            </a:r>
            <a:r>
              <a:rPr lang="en-US" i="1"/>
              <a:t>narrower the wavelength range </a:t>
            </a:r>
            <a:r>
              <a:rPr lang="en-US"/>
              <a:t>for the particular band.</a:t>
            </a:r>
            <a:endParaRPr lang="en-BE"/>
          </a:p>
        </p:txBody>
      </p:sp>
      <p:pic>
        <p:nvPicPr>
          <p:cNvPr id="16400" name="Picture 16">
            <a:extLst>
              <a:ext uri="{FF2B5EF4-FFF2-40B4-BE49-F238E27FC236}">
                <a16:creationId xmlns:a16="http://schemas.microsoft.com/office/drawing/2014/main" id="{48793271-F7CB-6A8A-98D2-57FE1B8E8A51}"/>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35" r="35"/>
          <a:stretch>
            <a:fillRect/>
          </a:stretch>
        </p:blipFill>
        <p:spPr bwMode="auto">
          <a:xfrm>
            <a:off x="4221392" y="1593055"/>
            <a:ext cx="7970608" cy="367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147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AEAA-B725-C69D-491F-9FBDC6B7536F}"/>
              </a:ext>
            </a:extLst>
          </p:cNvPr>
          <p:cNvSpPr>
            <a:spLocks noGrp="1"/>
          </p:cNvSpPr>
          <p:nvPr>
            <p:ph type="title"/>
          </p:nvPr>
        </p:nvSpPr>
        <p:spPr/>
        <p:txBody>
          <a:bodyPr/>
          <a:lstStyle/>
          <a:p>
            <a:r>
              <a:rPr lang="en-BE"/>
              <a:t>Learning objectives</a:t>
            </a:r>
          </a:p>
        </p:txBody>
      </p:sp>
      <p:sp>
        <p:nvSpPr>
          <p:cNvPr id="3" name="Text Placeholder 2">
            <a:extLst>
              <a:ext uri="{FF2B5EF4-FFF2-40B4-BE49-F238E27FC236}">
                <a16:creationId xmlns:a16="http://schemas.microsoft.com/office/drawing/2014/main" id="{1F61D4F7-DAF2-D0AA-E33B-5FA5A73F9885}"/>
              </a:ext>
            </a:extLst>
          </p:cNvPr>
          <p:cNvSpPr>
            <a:spLocks noGrp="1"/>
          </p:cNvSpPr>
          <p:nvPr>
            <p:ph type="body" sz="quarter" idx="10"/>
          </p:nvPr>
        </p:nvSpPr>
        <p:spPr>
          <a:xfrm>
            <a:off x="2417322" y="1713915"/>
            <a:ext cx="8827082" cy="4170800"/>
          </a:xfrm>
        </p:spPr>
        <p:txBody>
          <a:bodyPr>
            <a:normAutofit fontScale="92500"/>
          </a:bodyPr>
          <a:lstStyle/>
          <a:p>
            <a:r>
              <a:rPr lang="en-BE" dirty="0"/>
              <a:t>At the end of the course the participants should be able t</a:t>
            </a:r>
            <a:r>
              <a:rPr lang="en-US" dirty="0"/>
              <a:t>o</a:t>
            </a:r>
            <a:r>
              <a:rPr lang="en-BE" dirty="0"/>
              <a:t>:</a:t>
            </a:r>
          </a:p>
          <a:p>
            <a:pPr marL="342900" indent="-342900">
              <a:buFontTx/>
              <a:buChar char="-"/>
            </a:pPr>
            <a:r>
              <a:rPr lang="en-BE" dirty="0"/>
              <a:t>Explain what remote sensing is</a:t>
            </a:r>
          </a:p>
          <a:p>
            <a:pPr marL="342900" indent="-342900">
              <a:buFontTx/>
              <a:buChar char="-"/>
            </a:pPr>
            <a:r>
              <a:rPr lang="en-BE" dirty="0"/>
              <a:t>Explain the difference between EO &amp; RS</a:t>
            </a:r>
          </a:p>
          <a:p>
            <a:pPr marL="342900" indent="-342900">
              <a:buFontTx/>
              <a:buChar char="-"/>
            </a:pPr>
            <a:r>
              <a:rPr lang="en-US" dirty="0"/>
              <a:t>D</a:t>
            </a:r>
            <a:r>
              <a:rPr lang="en-BE" dirty="0"/>
              <a:t>escribe and discuss different types of resolution</a:t>
            </a:r>
          </a:p>
          <a:p>
            <a:pPr marL="342900" indent="-342900">
              <a:buFontTx/>
              <a:buChar char="-"/>
            </a:pPr>
            <a:r>
              <a:rPr lang="en-BE" dirty="0"/>
              <a:t>Explain the electromagnetic spectrum in the context of RS</a:t>
            </a:r>
          </a:p>
          <a:p>
            <a:pPr marL="342900" indent="-342900">
              <a:buFontTx/>
              <a:buChar char="-"/>
            </a:pPr>
            <a:r>
              <a:rPr lang="en-BE" dirty="0"/>
              <a:t>Identify the main features of satellites that determine their capabilities </a:t>
            </a:r>
            <a:endParaRPr lang="en-US" dirty="0"/>
          </a:p>
          <a:p>
            <a:pPr marL="342900" indent="-342900">
              <a:buFontTx/>
              <a:buChar char="-"/>
            </a:pPr>
            <a:r>
              <a:rPr lang="en-US" dirty="0"/>
              <a:t>Explain what LiDAR is and how it works</a:t>
            </a:r>
          </a:p>
          <a:p>
            <a:pPr marL="342900" indent="-342900">
              <a:buFontTx/>
              <a:buChar char="-"/>
            </a:pPr>
            <a:r>
              <a:rPr lang="en-US" dirty="0"/>
              <a:t>Explain uses of LiDAR</a:t>
            </a:r>
            <a:endParaRPr lang="en-BE" dirty="0"/>
          </a:p>
        </p:txBody>
      </p:sp>
    </p:spTree>
    <p:extLst>
      <p:ext uri="{BB962C8B-B14F-4D97-AF65-F5344CB8AC3E}">
        <p14:creationId xmlns:p14="http://schemas.microsoft.com/office/powerpoint/2010/main" val="263523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6018-4E6A-224A-297A-F5901FB798F1}"/>
              </a:ext>
            </a:extLst>
          </p:cNvPr>
          <p:cNvSpPr>
            <a:spLocks noGrp="1"/>
          </p:cNvSpPr>
          <p:nvPr>
            <p:ph type="title"/>
          </p:nvPr>
        </p:nvSpPr>
        <p:spPr/>
        <p:txBody>
          <a:bodyPr>
            <a:normAutofit fontScale="90000"/>
          </a:bodyPr>
          <a:lstStyle/>
          <a:p>
            <a:r>
              <a:rPr lang="en-BE"/>
              <a:t>Temporal resolution</a:t>
            </a:r>
          </a:p>
        </p:txBody>
      </p:sp>
      <p:sp>
        <p:nvSpPr>
          <p:cNvPr id="3" name="Text Placeholder 2">
            <a:extLst>
              <a:ext uri="{FF2B5EF4-FFF2-40B4-BE49-F238E27FC236}">
                <a16:creationId xmlns:a16="http://schemas.microsoft.com/office/drawing/2014/main" id="{EB633DF6-EF7F-2598-A254-8988885DF438}"/>
              </a:ext>
            </a:extLst>
          </p:cNvPr>
          <p:cNvSpPr>
            <a:spLocks noGrp="1"/>
          </p:cNvSpPr>
          <p:nvPr>
            <p:ph type="body" sz="quarter" idx="10"/>
          </p:nvPr>
        </p:nvSpPr>
        <p:spPr/>
        <p:txBody>
          <a:bodyPr>
            <a:normAutofit fontScale="77500" lnSpcReduction="20000"/>
          </a:bodyPr>
          <a:lstStyle/>
          <a:p>
            <a:r>
              <a:rPr lang="en-US"/>
              <a:t>Frequency at which the same place is observed - revisit capability</a:t>
            </a:r>
            <a:endParaRPr lang="en-BE"/>
          </a:p>
        </p:txBody>
      </p:sp>
      <p:sp>
        <p:nvSpPr>
          <p:cNvPr id="4" name="Text Placeholder 3">
            <a:extLst>
              <a:ext uri="{FF2B5EF4-FFF2-40B4-BE49-F238E27FC236}">
                <a16:creationId xmlns:a16="http://schemas.microsoft.com/office/drawing/2014/main" id="{96757B9A-DB3A-43A4-6EE4-FA677BA78C47}"/>
              </a:ext>
            </a:extLst>
          </p:cNvPr>
          <p:cNvSpPr>
            <a:spLocks noGrp="1"/>
          </p:cNvSpPr>
          <p:nvPr>
            <p:ph type="body" sz="quarter" idx="11"/>
          </p:nvPr>
        </p:nvSpPr>
        <p:spPr/>
        <p:txBody>
          <a:bodyPr/>
          <a:lstStyle/>
          <a:p>
            <a:r>
              <a:rPr lang="en-US"/>
              <a:t>Depends on the path of the satellite </a:t>
            </a:r>
          </a:p>
          <a:p>
            <a:endParaRPr lang="en-US"/>
          </a:p>
          <a:p>
            <a:r>
              <a:rPr lang="en-US"/>
              <a:t>Examples: </a:t>
            </a:r>
          </a:p>
          <a:p>
            <a:r>
              <a:rPr lang="en-US"/>
              <a:t>NOAA = 1 day</a:t>
            </a:r>
          </a:p>
          <a:p>
            <a:r>
              <a:rPr lang="en-US"/>
              <a:t>Landsat = 16 days</a:t>
            </a:r>
          </a:p>
          <a:p>
            <a:r>
              <a:rPr lang="en-US"/>
              <a:t>Sentinel-2 = 5 days</a:t>
            </a:r>
          </a:p>
          <a:p>
            <a:endParaRPr lang="en-US"/>
          </a:p>
          <a:p>
            <a:r>
              <a:rPr lang="en-US"/>
              <a:t>It is particularly important for change mapping.</a:t>
            </a:r>
            <a:endParaRPr lang="en-BE"/>
          </a:p>
        </p:txBody>
      </p:sp>
      <p:pic>
        <p:nvPicPr>
          <p:cNvPr id="18434" name="Picture 2">
            <a:extLst>
              <a:ext uri="{FF2B5EF4-FFF2-40B4-BE49-F238E27FC236}">
                <a16:creationId xmlns:a16="http://schemas.microsoft.com/office/drawing/2014/main" id="{F16E8EB8-E475-12ED-7AC3-C0003D73E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773" y="2070768"/>
            <a:ext cx="4990514" cy="387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972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6018-4E6A-224A-297A-F5901FB798F1}"/>
              </a:ext>
            </a:extLst>
          </p:cNvPr>
          <p:cNvSpPr>
            <a:spLocks noGrp="1"/>
          </p:cNvSpPr>
          <p:nvPr>
            <p:ph type="title"/>
          </p:nvPr>
        </p:nvSpPr>
        <p:spPr/>
        <p:txBody>
          <a:bodyPr>
            <a:normAutofit fontScale="90000"/>
          </a:bodyPr>
          <a:lstStyle/>
          <a:p>
            <a:r>
              <a:rPr lang="en-BE"/>
              <a:t>Temporal resolution</a:t>
            </a:r>
          </a:p>
        </p:txBody>
      </p:sp>
      <p:sp>
        <p:nvSpPr>
          <p:cNvPr id="3" name="Text Placeholder 2">
            <a:extLst>
              <a:ext uri="{FF2B5EF4-FFF2-40B4-BE49-F238E27FC236}">
                <a16:creationId xmlns:a16="http://schemas.microsoft.com/office/drawing/2014/main" id="{EB633DF6-EF7F-2598-A254-8988885DF438}"/>
              </a:ext>
            </a:extLst>
          </p:cNvPr>
          <p:cNvSpPr>
            <a:spLocks noGrp="1"/>
          </p:cNvSpPr>
          <p:nvPr>
            <p:ph type="body" sz="quarter" idx="10"/>
          </p:nvPr>
        </p:nvSpPr>
        <p:spPr/>
        <p:txBody>
          <a:bodyPr>
            <a:normAutofit/>
          </a:bodyPr>
          <a:lstStyle/>
          <a:p>
            <a:r>
              <a:rPr lang="en-US"/>
              <a:t>Satellite paths</a:t>
            </a:r>
            <a:endParaRPr lang="en-BE"/>
          </a:p>
        </p:txBody>
      </p:sp>
      <p:sp>
        <p:nvSpPr>
          <p:cNvPr id="4" name="Text Placeholder 3">
            <a:extLst>
              <a:ext uri="{FF2B5EF4-FFF2-40B4-BE49-F238E27FC236}">
                <a16:creationId xmlns:a16="http://schemas.microsoft.com/office/drawing/2014/main" id="{96757B9A-DB3A-43A4-6EE4-FA677BA78C47}"/>
              </a:ext>
            </a:extLst>
          </p:cNvPr>
          <p:cNvSpPr>
            <a:spLocks noGrp="1"/>
          </p:cNvSpPr>
          <p:nvPr>
            <p:ph type="body" sz="quarter" idx="11"/>
          </p:nvPr>
        </p:nvSpPr>
        <p:spPr/>
        <p:txBody>
          <a:bodyPr/>
          <a:lstStyle/>
          <a:p>
            <a:r>
              <a:rPr lang="en-BE"/>
              <a:t>Geostationary</a:t>
            </a:r>
            <a:r>
              <a:rPr lang="nl-BE"/>
              <a:t>/ </a:t>
            </a:r>
            <a:r>
              <a:rPr lang="nl-BE" err="1"/>
              <a:t>geosynchronous</a:t>
            </a:r>
            <a:r>
              <a:rPr lang="en-BE"/>
              <a:t> orbit					</a:t>
            </a:r>
            <a:r>
              <a:rPr lang="nl-BE"/>
              <a:t>P</a:t>
            </a:r>
            <a:r>
              <a:rPr lang="en-BE" err="1"/>
              <a:t>olar</a:t>
            </a:r>
            <a:r>
              <a:rPr lang="en-BE"/>
              <a:t> orbit</a:t>
            </a:r>
          </a:p>
        </p:txBody>
      </p:sp>
      <p:pic>
        <p:nvPicPr>
          <p:cNvPr id="6" name="Picture 5" descr="A planet in space with a ring around it&#10;&#10;Description automatically generated">
            <a:extLst>
              <a:ext uri="{FF2B5EF4-FFF2-40B4-BE49-F238E27FC236}">
                <a16:creationId xmlns:a16="http://schemas.microsoft.com/office/drawing/2014/main" id="{1367389D-BD45-2FF7-2E5B-D9AC96AE210A}"/>
              </a:ext>
            </a:extLst>
          </p:cNvPr>
          <p:cNvPicPr>
            <a:picLocks noChangeAspect="1"/>
          </p:cNvPicPr>
          <p:nvPr/>
        </p:nvPicPr>
        <p:blipFill>
          <a:blip r:embed="rId5"/>
          <a:stretch>
            <a:fillRect/>
          </a:stretch>
        </p:blipFill>
        <p:spPr>
          <a:xfrm>
            <a:off x="838200" y="2746860"/>
            <a:ext cx="3915052" cy="2936289"/>
          </a:xfrm>
          <a:prstGeom prst="rect">
            <a:avLst/>
          </a:prstGeom>
        </p:spPr>
      </p:pic>
      <p:pic>
        <p:nvPicPr>
          <p:cNvPr id="8" name="Video 7">
            <a:hlinkClick r:id="" action="ppaction://media"/>
            <a:extLst>
              <a:ext uri="{FF2B5EF4-FFF2-40B4-BE49-F238E27FC236}">
                <a16:creationId xmlns:a16="http://schemas.microsoft.com/office/drawing/2014/main" id="{82F23412-FCBC-024A-9946-4C3091C63E0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22740" y="2671809"/>
            <a:ext cx="4074464" cy="2977684"/>
          </a:xfrm>
          <a:prstGeom prst="rect">
            <a:avLst/>
          </a:prstGeom>
        </p:spPr>
      </p:pic>
    </p:spTree>
    <p:extLst>
      <p:ext uri="{BB962C8B-B14F-4D97-AF65-F5344CB8AC3E}">
        <p14:creationId xmlns:p14="http://schemas.microsoft.com/office/powerpoint/2010/main" val="108620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1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1A6A-33CC-F09C-E867-CEA0E7A92473}"/>
              </a:ext>
            </a:extLst>
          </p:cNvPr>
          <p:cNvSpPr>
            <a:spLocks noGrp="1"/>
          </p:cNvSpPr>
          <p:nvPr>
            <p:ph type="title"/>
          </p:nvPr>
        </p:nvSpPr>
        <p:spPr/>
        <p:txBody>
          <a:bodyPr/>
          <a:lstStyle/>
          <a:p>
            <a:r>
              <a:rPr lang="nl-BE" dirty="0" err="1"/>
              <a:t>LiDAR</a:t>
            </a:r>
            <a:endParaRPr lang="en-BE" dirty="0"/>
          </a:p>
        </p:txBody>
      </p:sp>
      <p:sp>
        <p:nvSpPr>
          <p:cNvPr id="3" name="Text Placeholder 2">
            <a:extLst>
              <a:ext uri="{FF2B5EF4-FFF2-40B4-BE49-F238E27FC236}">
                <a16:creationId xmlns:a16="http://schemas.microsoft.com/office/drawing/2014/main" id="{B1EC2075-BFDA-4638-9370-FF913E946834}"/>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18915D8C-3046-7A20-6FB6-1E9734FAB574}"/>
              </a:ext>
            </a:extLst>
          </p:cNvPr>
          <p:cNvSpPr>
            <a:spLocks noGrp="1"/>
          </p:cNvSpPr>
          <p:nvPr>
            <p:ph type="body" sz="quarter" idx="11"/>
          </p:nvPr>
        </p:nvSpPr>
        <p:spPr/>
        <p:txBody>
          <a:bodyPr/>
          <a:lstStyle/>
          <a:p>
            <a:r>
              <a:rPr lang="nl-BE" dirty="0"/>
              <a:t>6</a:t>
            </a:r>
            <a:endParaRPr lang="en-BE" dirty="0"/>
          </a:p>
        </p:txBody>
      </p:sp>
    </p:spTree>
    <p:extLst>
      <p:ext uri="{BB962C8B-B14F-4D97-AF65-F5344CB8AC3E}">
        <p14:creationId xmlns:p14="http://schemas.microsoft.com/office/powerpoint/2010/main" val="2040454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8BAE-D7A4-FC18-67D4-3FE58D79EA88}"/>
              </a:ext>
            </a:extLst>
          </p:cNvPr>
          <p:cNvSpPr>
            <a:spLocks noGrp="1"/>
          </p:cNvSpPr>
          <p:nvPr>
            <p:ph type="title"/>
          </p:nvPr>
        </p:nvSpPr>
        <p:spPr/>
        <p:txBody>
          <a:bodyPr>
            <a:normAutofit fontScale="90000"/>
          </a:bodyPr>
          <a:lstStyle/>
          <a:p>
            <a:r>
              <a:rPr lang="nl-BE" dirty="0" err="1"/>
              <a:t>LiDAR</a:t>
            </a:r>
            <a:endParaRPr lang="en-BE" dirty="0"/>
          </a:p>
        </p:txBody>
      </p:sp>
      <p:sp>
        <p:nvSpPr>
          <p:cNvPr id="3" name="Text Placeholder 2">
            <a:extLst>
              <a:ext uri="{FF2B5EF4-FFF2-40B4-BE49-F238E27FC236}">
                <a16:creationId xmlns:a16="http://schemas.microsoft.com/office/drawing/2014/main" id="{D920BE75-AC1D-A4BD-FD36-115D07D9A673}"/>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BDDDF642-1980-937D-E929-D10E8AB2E68A}"/>
              </a:ext>
            </a:extLst>
          </p:cNvPr>
          <p:cNvSpPr>
            <a:spLocks noGrp="1"/>
          </p:cNvSpPr>
          <p:nvPr>
            <p:ph type="body" sz="quarter" idx="11"/>
          </p:nvPr>
        </p:nvSpPr>
        <p:spPr/>
        <p:txBody>
          <a:bodyPr/>
          <a:lstStyle/>
          <a:p>
            <a:r>
              <a:rPr lang="nl-BE" dirty="0"/>
              <a:t>Li 	</a:t>
            </a:r>
            <a:r>
              <a:rPr lang="en-BE" dirty="0"/>
              <a:t>Light </a:t>
            </a:r>
          </a:p>
          <a:p>
            <a:r>
              <a:rPr lang="en-BE" dirty="0"/>
              <a:t>D	Detection</a:t>
            </a:r>
          </a:p>
          <a:p>
            <a:r>
              <a:rPr lang="en-BE" dirty="0"/>
              <a:t>A	And </a:t>
            </a:r>
          </a:p>
          <a:p>
            <a:r>
              <a:rPr lang="en-BE" dirty="0"/>
              <a:t>R	Ranging </a:t>
            </a:r>
            <a:endParaRPr lang="nl-BE" dirty="0"/>
          </a:p>
          <a:p>
            <a:pPr marL="285750" indent="-285750">
              <a:buFontTx/>
              <a:buChar char="-"/>
            </a:pPr>
            <a:r>
              <a:rPr lang="en-BE" dirty="0"/>
              <a:t>Remote sensing method </a:t>
            </a:r>
            <a:endParaRPr lang="en-US" dirty="0"/>
          </a:p>
          <a:p>
            <a:pPr marL="285750" indent="-285750">
              <a:buFontTx/>
              <a:buChar char="-"/>
            </a:pPr>
            <a:r>
              <a:rPr lang="en-US" dirty="0"/>
              <a:t>Generates precise 3D shape with detailed characteristics of surface</a:t>
            </a:r>
            <a:endParaRPr lang="en-BE" dirty="0"/>
          </a:p>
          <a:p>
            <a:pPr marL="285750" indent="-285750">
              <a:buFontTx/>
              <a:buChar char="-"/>
            </a:pPr>
            <a:endParaRPr lang="en-BE" dirty="0"/>
          </a:p>
        </p:txBody>
      </p:sp>
    </p:spTree>
    <p:extLst>
      <p:ext uri="{BB962C8B-B14F-4D97-AF65-F5344CB8AC3E}">
        <p14:creationId xmlns:p14="http://schemas.microsoft.com/office/powerpoint/2010/main" val="3448024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C49F-D88D-ED46-7B5F-8BD6548038E7}"/>
              </a:ext>
            </a:extLst>
          </p:cNvPr>
          <p:cNvSpPr>
            <a:spLocks noGrp="1"/>
          </p:cNvSpPr>
          <p:nvPr>
            <p:ph type="title"/>
          </p:nvPr>
        </p:nvSpPr>
        <p:spPr/>
        <p:txBody>
          <a:bodyPr>
            <a:normAutofit fontScale="90000"/>
          </a:bodyPr>
          <a:lstStyle/>
          <a:p>
            <a:r>
              <a:rPr lang="en-US" dirty="0"/>
              <a:t>How it works? </a:t>
            </a:r>
            <a:endParaRPr lang="en-BE" dirty="0"/>
          </a:p>
        </p:txBody>
      </p:sp>
      <p:sp>
        <p:nvSpPr>
          <p:cNvPr id="3" name="Text Placeholder 2">
            <a:extLst>
              <a:ext uri="{FF2B5EF4-FFF2-40B4-BE49-F238E27FC236}">
                <a16:creationId xmlns:a16="http://schemas.microsoft.com/office/drawing/2014/main" id="{7288F0AD-6A83-20C6-B066-1270878146E2}"/>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51FF3B16-4C47-94D9-34CA-BA086720F01E}"/>
              </a:ext>
            </a:extLst>
          </p:cNvPr>
          <p:cNvSpPr>
            <a:spLocks noGrp="1"/>
          </p:cNvSpPr>
          <p:nvPr>
            <p:ph type="body" sz="quarter" idx="11"/>
          </p:nvPr>
        </p:nvSpPr>
        <p:spPr/>
        <p:txBody>
          <a:bodyPr/>
          <a:lstStyle/>
          <a:p>
            <a:pPr marL="342900" indent="-342900">
              <a:buAutoNum type="arabicPeriod"/>
            </a:pPr>
            <a:r>
              <a:rPr lang="en-US" dirty="0"/>
              <a:t>Pulsed laser is sent out</a:t>
            </a:r>
          </a:p>
          <a:p>
            <a:pPr marL="342900" indent="-342900">
              <a:buAutoNum type="arabicPeriod"/>
            </a:pPr>
            <a:r>
              <a:rPr lang="en-US" dirty="0"/>
              <a:t>The laser beam is reflected on the impermeable surface</a:t>
            </a:r>
          </a:p>
          <a:p>
            <a:pPr marL="342900" indent="-342900">
              <a:buAutoNum type="arabicPeriod"/>
            </a:pPr>
            <a:r>
              <a:rPr lang="en-US" dirty="0"/>
              <a:t>The signal is returned</a:t>
            </a:r>
          </a:p>
          <a:p>
            <a:pPr marL="342900" indent="-342900">
              <a:buAutoNum type="arabicPeriod"/>
            </a:pPr>
            <a:r>
              <a:rPr lang="en-US" dirty="0"/>
              <a:t>The time between return and outbound Is used to</a:t>
            </a:r>
          </a:p>
          <a:p>
            <a:r>
              <a:rPr lang="en-US" dirty="0"/>
              <a:t>Calculated distance. </a:t>
            </a:r>
          </a:p>
          <a:p>
            <a:endParaRPr lang="en-US" dirty="0"/>
          </a:p>
          <a:p>
            <a:r>
              <a:rPr lang="en-US" dirty="0"/>
              <a:t>GNNS is used to add a spatial reference to each point</a:t>
            </a:r>
            <a:endParaRPr lang="en-BE" dirty="0"/>
          </a:p>
        </p:txBody>
      </p:sp>
      <p:pic>
        <p:nvPicPr>
          <p:cNvPr id="1026" name="Picture 2" descr="2.0 How Lidar Works">
            <a:extLst>
              <a:ext uri="{FF2B5EF4-FFF2-40B4-BE49-F238E27FC236}">
                <a16:creationId xmlns:a16="http://schemas.microsoft.com/office/drawing/2014/main" id="{2C9BE1A8-0F81-96CF-C66D-E1EB84B88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66033"/>
            <a:ext cx="5967248" cy="298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22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AA93-9931-DCEB-2FDF-E2D0A9DFE3D3}"/>
              </a:ext>
            </a:extLst>
          </p:cNvPr>
          <p:cNvSpPr>
            <a:spLocks noGrp="1"/>
          </p:cNvSpPr>
          <p:nvPr>
            <p:ph type="title"/>
          </p:nvPr>
        </p:nvSpPr>
        <p:spPr/>
        <p:txBody>
          <a:bodyPr>
            <a:normAutofit fontScale="90000"/>
          </a:bodyPr>
          <a:lstStyle/>
          <a:p>
            <a:r>
              <a:rPr lang="nl-BE" dirty="0" err="1"/>
              <a:t>Pointcloud</a:t>
            </a:r>
            <a:r>
              <a:rPr lang="nl-BE" dirty="0"/>
              <a:t> </a:t>
            </a:r>
            <a:endParaRPr lang="en-BE" dirty="0"/>
          </a:p>
        </p:txBody>
      </p:sp>
      <p:sp>
        <p:nvSpPr>
          <p:cNvPr id="3" name="Text Placeholder 2">
            <a:extLst>
              <a:ext uri="{FF2B5EF4-FFF2-40B4-BE49-F238E27FC236}">
                <a16:creationId xmlns:a16="http://schemas.microsoft.com/office/drawing/2014/main" id="{C46807E3-EFFB-4855-BB0C-5177581DD98C}"/>
              </a:ext>
            </a:extLst>
          </p:cNvPr>
          <p:cNvSpPr>
            <a:spLocks noGrp="1"/>
          </p:cNvSpPr>
          <p:nvPr>
            <p:ph type="body" sz="quarter" idx="10"/>
          </p:nvPr>
        </p:nvSpPr>
        <p:spPr/>
        <p:txBody>
          <a:bodyPr/>
          <a:lstStyle/>
          <a:p>
            <a:r>
              <a:rPr lang="nl-BE" dirty="0"/>
              <a:t>Output of </a:t>
            </a:r>
            <a:r>
              <a:rPr lang="nl-BE" dirty="0" err="1"/>
              <a:t>LiDAR</a:t>
            </a:r>
            <a:r>
              <a:rPr lang="nl-BE" dirty="0"/>
              <a:t> scan</a:t>
            </a:r>
            <a:endParaRPr lang="en-BE" dirty="0"/>
          </a:p>
        </p:txBody>
      </p:sp>
      <p:sp>
        <p:nvSpPr>
          <p:cNvPr id="4" name="Text Placeholder 3">
            <a:extLst>
              <a:ext uri="{FF2B5EF4-FFF2-40B4-BE49-F238E27FC236}">
                <a16:creationId xmlns:a16="http://schemas.microsoft.com/office/drawing/2014/main" id="{14840C07-6DBA-B336-5FD1-B2077B8DC579}"/>
              </a:ext>
            </a:extLst>
          </p:cNvPr>
          <p:cNvSpPr>
            <a:spLocks noGrp="1"/>
          </p:cNvSpPr>
          <p:nvPr>
            <p:ph type="body" sz="quarter" idx="11"/>
          </p:nvPr>
        </p:nvSpPr>
        <p:spPr/>
        <p:txBody>
          <a:bodyPr/>
          <a:lstStyle/>
          <a:p>
            <a:pPr marL="285750" indent="-285750">
              <a:buFontTx/>
              <a:buChar char="-"/>
            </a:pPr>
            <a:r>
              <a:rPr lang="en-BE" dirty="0"/>
              <a:t>Format of output</a:t>
            </a:r>
            <a:endParaRPr lang="en-US" dirty="0"/>
          </a:p>
          <a:p>
            <a:pPr marL="285750" indent="-285750">
              <a:buFontTx/>
              <a:buChar char="-"/>
            </a:pPr>
            <a:r>
              <a:rPr lang="en-US" dirty="0"/>
              <a:t>One received reflected laser = point</a:t>
            </a:r>
            <a:endParaRPr lang="en-BE" dirty="0"/>
          </a:p>
          <a:p>
            <a:pPr marL="285750" indent="-285750">
              <a:buFontTx/>
              <a:buChar char="-"/>
            </a:pPr>
            <a:r>
              <a:rPr lang="en-BE" dirty="0"/>
              <a:t>All reflected points are in one file</a:t>
            </a:r>
          </a:p>
          <a:p>
            <a:pPr marL="285750" indent="-285750">
              <a:buFontTx/>
              <a:buChar char="-"/>
            </a:pPr>
            <a:r>
              <a:rPr lang="en-BE" dirty="0"/>
              <a:t>3D referenced points</a:t>
            </a:r>
          </a:p>
          <a:p>
            <a:pPr marL="285750" indent="-285750">
              <a:buFontTx/>
              <a:buChar char="-"/>
            </a:pPr>
            <a:r>
              <a:rPr lang="en-BE" dirty="0"/>
              <a:t>X, Y, Z coordinate for each point </a:t>
            </a:r>
            <a:endParaRPr lang="en-US" dirty="0"/>
          </a:p>
          <a:p>
            <a:pPr marL="285750" indent="-285750">
              <a:buFontTx/>
              <a:buChar char="-"/>
            </a:pPr>
            <a:r>
              <a:rPr lang="en-US" dirty="0"/>
              <a:t>Can be used as basis for other products </a:t>
            </a:r>
          </a:p>
          <a:p>
            <a:pPr marL="285750" indent="-285750">
              <a:buFontTx/>
              <a:buChar char="-"/>
            </a:pPr>
            <a:r>
              <a:rPr lang="en-US" dirty="0"/>
              <a:t>Sometimes includes optical information </a:t>
            </a:r>
          </a:p>
          <a:p>
            <a:r>
              <a:rPr lang="en-US" dirty="0"/>
              <a:t>or optical images draped over it</a:t>
            </a:r>
            <a:endParaRPr lang="en-BE" dirty="0"/>
          </a:p>
        </p:txBody>
      </p:sp>
      <p:pic>
        <p:nvPicPr>
          <p:cNvPr id="2050" name="Picture 2" descr="LIDAR image top-down and side view of Loggerhead Key Lighthouse, Dry Tortugas, Florida">
            <a:extLst>
              <a:ext uri="{FF2B5EF4-FFF2-40B4-BE49-F238E27FC236}">
                <a16:creationId xmlns:a16="http://schemas.microsoft.com/office/drawing/2014/main" id="{CBD08749-31FF-DFE6-F38A-A1C1E37C3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044" y="1570203"/>
            <a:ext cx="6663884" cy="4442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1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A93C-9EEE-ACCC-6404-1F3513B9A555}"/>
              </a:ext>
            </a:extLst>
          </p:cNvPr>
          <p:cNvSpPr>
            <a:spLocks noGrp="1"/>
          </p:cNvSpPr>
          <p:nvPr>
            <p:ph type="title"/>
          </p:nvPr>
        </p:nvSpPr>
        <p:spPr/>
        <p:txBody>
          <a:bodyPr>
            <a:normAutofit fontScale="90000"/>
          </a:bodyPr>
          <a:lstStyle/>
          <a:p>
            <a:r>
              <a:rPr lang="nl-BE" dirty="0" err="1"/>
              <a:t>Extracted</a:t>
            </a:r>
            <a:r>
              <a:rPr lang="nl-BE" dirty="0"/>
              <a:t> </a:t>
            </a:r>
            <a:r>
              <a:rPr lang="nl-BE" dirty="0" err="1"/>
              <a:t>products</a:t>
            </a:r>
            <a:endParaRPr lang="en-BE" dirty="0"/>
          </a:p>
        </p:txBody>
      </p:sp>
      <p:sp>
        <p:nvSpPr>
          <p:cNvPr id="3" name="Text Placeholder 2">
            <a:extLst>
              <a:ext uri="{FF2B5EF4-FFF2-40B4-BE49-F238E27FC236}">
                <a16:creationId xmlns:a16="http://schemas.microsoft.com/office/drawing/2014/main" id="{26CD2A83-CA63-D3B5-2D1E-F8A08C416F62}"/>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729A04AB-ADB9-7E50-5F9B-D573F7A8CAB1}"/>
              </a:ext>
            </a:extLst>
          </p:cNvPr>
          <p:cNvSpPr>
            <a:spLocks noGrp="1"/>
          </p:cNvSpPr>
          <p:nvPr>
            <p:ph type="body" sz="quarter" idx="11"/>
          </p:nvPr>
        </p:nvSpPr>
        <p:spPr/>
        <p:txBody>
          <a:bodyPr/>
          <a:lstStyle/>
          <a:p>
            <a:endParaRPr lang="en-BE" dirty="0"/>
          </a:p>
        </p:txBody>
      </p:sp>
      <p:pic>
        <p:nvPicPr>
          <p:cNvPr id="1026" name="Picture 2">
            <a:extLst>
              <a:ext uri="{FF2B5EF4-FFF2-40B4-BE49-F238E27FC236}">
                <a16:creationId xmlns:a16="http://schemas.microsoft.com/office/drawing/2014/main" id="{53D0A491-CF29-B30D-B1A3-B48AF369A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2230"/>
            <a:ext cx="5516376" cy="31029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4496CFA-A203-2AC7-4370-81B87C8F8A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0" t="16433" r="6754" b="17701"/>
          <a:stretch/>
        </p:blipFill>
        <p:spPr bwMode="auto">
          <a:xfrm>
            <a:off x="5662041" y="479731"/>
            <a:ext cx="6516414" cy="29121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4BBCB74-DAD5-BB67-9818-493E9C5DF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1475" y="3391929"/>
            <a:ext cx="2740160" cy="325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926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2EC8-AC6F-026A-B6D5-024F61A49DA3}"/>
              </a:ext>
            </a:extLst>
          </p:cNvPr>
          <p:cNvSpPr>
            <a:spLocks noGrp="1"/>
          </p:cNvSpPr>
          <p:nvPr>
            <p:ph type="title"/>
          </p:nvPr>
        </p:nvSpPr>
        <p:spPr/>
        <p:txBody>
          <a:bodyPr/>
          <a:lstStyle/>
          <a:p>
            <a:r>
              <a:rPr lang="en-BE" err="1"/>
              <a:t>Satelitte</a:t>
            </a:r>
            <a:r>
              <a:rPr lang="en-BE"/>
              <a:t> data sources</a:t>
            </a:r>
          </a:p>
        </p:txBody>
      </p:sp>
      <p:sp>
        <p:nvSpPr>
          <p:cNvPr id="4" name="Text Placeholder 3">
            <a:extLst>
              <a:ext uri="{FF2B5EF4-FFF2-40B4-BE49-F238E27FC236}">
                <a16:creationId xmlns:a16="http://schemas.microsoft.com/office/drawing/2014/main" id="{9DC3DE02-632C-524F-C46D-B02C4D570DDD}"/>
              </a:ext>
            </a:extLst>
          </p:cNvPr>
          <p:cNvSpPr>
            <a:spLocks noGrp="1"/>
          </p:cNvSpPr>
          <p:nvPr>
            <p:ph type="body" sz="quarter" idx="11"/>
          </p:nvPr>
        </p:nvSpPr>
        <p:spPr/>
        <p:txBody>
          <a:bodyPr/>
          <a:lstStyle/>
          <a:p>
            <a:r>
              <a:rPr lang="nl-BE" dirty="0"/>
              <a:t>7</a:t>
            </a:r>
            <a:endParaRPr lang="en-BE" dirty="0"/>
          </a:p>
        </p:txBody>
      </p:sp>
    </p:spTree>
    <p:extLst>
      <p:ext uri="{BB962C8B-B14F-4D97-AF65-F5344CB8AC3E}">
        <p14:creationId xmlns:p14="http://schemas.microsoft.com/office/powerpoint/2010/main" val="1117873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0112-1DDE-E6E8-A3BC-6966EF5FA7B3}"/>
              </a:ext>
            </a:extLst>
          </p:cNvPr>
          <p:cNvSpPr>
            <a:spLocks noGrp="1"/>
          </p:cNvSpPr>
          <p:nvPr>
            <p:ph type="title"/>
          </p:nvPr>
        </p:nvSpPr>
        <p:spPr>
          <a:xfrm>
            <a:off x="702615" y="672680"/>
            <a:ext cx="9353724" cy="684222"/>
          </a:xfrm>
        </p:spPr>
        <p:txBody>
          <a:bodyPr>
            <a:normAutofit fontScale="90000"/>
          </a:bodyPr>
          <a:lstStyle/>
          <a:p>
            <a:r>
              <a:rPr lang="nl-BE" dirty="0"/>
              <a:t>Level of pre-processing </a:t>
            </a:r>
            <a:endParaRPr lang="en-BE" dirty="0"/>
          </a:p>
        </p:txBody>
      </p:sp>
      <p:sp>
        <p:nvSpPr>
          <p:cNvPr id="4" name="Text Placeholder 3">
            <a:extLst>
              <a:ext uri="{FF2B5EF4-FFF2-40B4-BE49-F238E27FC236}">
                <a16:creationId xmlns:a16="http://schemas.microsoft.com/office/drawing/2014/main" id="{BA97A48B-7160-3A1A-0D9E-0C44614A1C13}"/>
              </a:ext>
            </a:extLst>
          </p:cNvPr>
          <p:cNvSpPr>
            <a:spLocks noGrp="1"/>
          </p:cNvSpPr>
          <p:nvPr>
            <p:ph type="body" sz="quarter" idx="11"/>
          </p:nvPr>
        </p:nvSpPr>
        <p:spPr>
          <a:xfrm>
            <a:off x="702615" y="1263928"/>
            <a:ext cx="10383795" cy="3440428"/>
          </a:xfrm>
        </p:spPr>
        <p:txBody>
          <a:bodyPr>
            <a:noAutofit/>
          </a:bodyPr>
          <a:lstStyle/>
          <a:p>
            <a:r>
              <a:rPr lang="en-US" sz="1600" dirty="0"/>
              <a:t>Level 0</a:t>
            </a:r>
          </a:p>
          <a:p>
            <a:pPr marL="285750" indent="-285750">
              <a:buFontTx/>
              <a:buChar char="-"/>
            </a:pPr>
            <a:r>
              <a:rPr lang="en-US" sz="1600" dirty="0"/>
              <a:t>unprocessed instrument/payload data at full resolution</a:t>
            </a:r>
          </a:p>
          <a:p>
            <a:pPr marL="285750" indent="-285750">
              <a:buFontTx/>
              <a:buChar char="-"/>
            </a:pPr>
            <a:r>
              <a:rPr lang="en-US" sz="1600" dirty="0"/>
              <a:t>most raw format available</a:t>
            </a:r>
          </a:p>
          <a:p>
            <a:r>
              <a:rPr lang="en-US" sz="1600" dirty="0"/>
              <a:t>Level 1A</a:t>
            </a:r>
          </a:p>
          <a:p>
            <a:r>
              <a:rPr lang="en-US" sz="1600" dirty="0"/>
              <a:t>- reconstructed, unprocessed instrument data at full resolution, time-referenced</a:t>
            </a:r>
          </a:p>
          <a:p>
            <a:pPr marL="285750" indent="-285750">
              <a:buFontTx/>
              <a:buChar char="-"/>
            </a:pPr>
            <a:r>
              <a:rPr lang="en-US" sz="1600" dirty="0"/>
              <a:t>annotated with ancillary information including radiometric and geometric calibration coefficients and georeferencing parameters (e.g. platform ephemeris data) computed and appended</a:t>
            </a:r>
          </a:p>
          <a:p>
            <a:r>
              <a:rPr lang="en-US" sz="1600" dirty="0"/>
              <a:t>Level 1B</a:t>
            </a:r>
          </a:p>
          <a:p>
            <a:pPr marL="285750" indent="-285750">
              <a:buFontTx/>
              <a:buChar char="-"/>
            </a:pPr>
            <a:r>
              <a:rPr lang="en-US" sz="1600" dirty="0"/>
              <a:t>Level 1B data are Level 1A data that have had instrument/radiometric calibrations applied</a:t>
            </a:r>
          </a:p>
          <a:p>
            <a:r>
              <a:rPr lang="en-US" sz="1600" dirty="0"/>
              <a:t>Level 2</a:t>
            </a:r>
          </a:p>
          <a:p>
            <a:pPr marL="285750" indent="-285750">
              <a:buFontTx/>
              <a:buChar char="-"/>
            </a:pPr>
            <a:r>
              <a:rPr lang="en-US" sz="1600" dirty="0"/>
              <a:t>consist of derived (by the l2gen program) geophysical variables at the same resolution as the source Level 1 data</a:t>
            </a:r>
          </a:p>
          <a:p>
            <a:pPr marL="285750" indent="-285750">
              <a:buFontTx/>
              <a:buChar char="-"/>
            </a:pPr>
            <a:r>
              <a:rPr lang="en-US" sz="1600" dirty="0"/>
              <a:t>variables are grouped into a few product suites (e.g. OC [ocean color], SST, and SST4 for MODIS).</a:t>
            </a:r>
          </a:p>
          <a:p>
            <a:r>
              <a:rPr lang="en-US" sz="1600" dirty="0"/>
              <a:t>Level 3</a:t>
            </a:r>
          </a:p>
          <a:p>
            <a:r>
              <a:rPr lang="en-US" sz="1600" dirty="0"/>
              <a:t>- derived geophysical variables that have been aggregated/projected onto a well-defined spatial grid over a well-defined time period</a:t>
            </a:r>
          </a:p>
          <a:p>
            <a:endParaRPr lang="en-BE" sz="1600" dirty="0"/>
          </a:p>
        </p:txBody>
      </p:sp>
    </p:spTree>
    <p:extLst>
      <p:ext uri="{BB962C8B-B14F-4D97-AF65-F5344CB8AC3E}">
        <p14:creationId xmlns:p14="http://schemas.microsoft.com/office/powerpoint/2010/main" val="1343207677"/>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DDF9-5A16-BD66-4FB8-C30D44EA4A13}"/>
              </a:ext>
            </a:extLst>
          </p:cNvPr>
          <p:cNvSpPr>
            <a:spLocks noGrp="1"/>
          </p:cNvSpPr>
          <p:nvPr>
            <p:ph type="title"/>
          </p:nvPr>
        </p:nvSpPr>
        <p:spPr/>
        <p:txBody>
          <a:bodyPr>
            <a:normAutofit fontScale="90000"/>
          </a:bodyPr>
          <a:lstStyle/>
          <a:p>
            <a:r>
              <a:rPr lang="en-BE"/>
              <a:t>Some online viewers </a:t>
            </a:r>
          </a:p>
        </p:txBody>
      </p:sp>
      <p:sp>
        <p:nvSpPr>
          <p:cNvPr id="4" name="Text Placeholder 3">
            <a:extLst>
              <a:ext uri="{FF2B5EF4-FFF2-40B4-BE49-F238E27FC236}">
                <a16:creationId xmlns:a16="http://schemas.microsoft.com/office/drawing/2014/main" id="{4C3A9FC0-CDEE-DADE-AE1D-E4C596C1CEF6}"/>
              </a:ext>
            </a:extLst>
          </p:cNvPr>
          <p:cNvSpPr>
            <a:spLocks noGrp="1"/>
          </p:cNvSpPr>
          <p:nvPr>
            <p:ph type="body" sz="quarter" idx="11"/>
          </p:nvPr>
        </p:nvSpPr>
        <p:spPr/>
        <p:txBody>
          <a:bodyPr>
            <a:normAutofit/>
          </a:bodyPr>
          <a:lstStyle/>
          <a:p>
            <a:pPr marL="285750" indent="-285750">
              <a:buFontTx/>
              <a:buChar char="-"/>
            </a:pPr>
            <a:r>
              <a:rPr lang="nl-BE" sz="1800" dirty="0" err="1">
                <a:hlinkClick r:id="rId3"/>
              </a:rPr>
              <a:t>EarthExplorer</a:t>
            </a:r>
            <a:r>
              <a:rPr lang="nl-BE" sz="1800" dirty="0">
                <a:hlinkClick r:id="rId3"/>
              </a:rPr>
              <a:t> (usgs.gov)</a:t>
            </a:r>
            <a:endParaRPr lang="nl-BE" sz="1800" dirty="0"/>
          </a:p>
          <a:p>
            <a:pPr marL="285750" indent="-285750">
              <a:buFontTx/>
              <a:buChar char="-"/>
            </a:pPr>
            <a:r>
              <a:rPr lang="nl-BE" sz="1800" dirty="0">
                <a:hlinkClick r:id="rId4"/>
              </a:rPr>
              <a:t>https://eos.com/landviewer/</a:t>
            </a:r>
            <a:r>
              <a:rPr lang="nl-BE" sz="1800" dirty="0"/>
              <a:t> </a:t>
            </a:r>
          </a:p>
          <a:p>
            <a:pPr marL="285750" indent="-285750">
              <a:buFontTx/>
              <a:buChar char="-"/>
            </a:pPr>
            <a:r>
              <a:rPr lang="nl-BE" sz="1800" dirty="0" err="1">
                <a:hlinkClick r:id="rId5"/>
              </a:rPr>
              <a:t>Sentinel</a:t>
            </a:r>
            <a:r>
              <a:rPr lang="nl-BE" sz="1800" dirty="0">
                <a:hlinkClick r:id="rId5"/>
              </a:rPr>
              <a:t> Hub EO Browser (sentinel-hub.com)</a:t>
            </a:r>
            <a:endParaRPr lang="nl-BE" sz="1800" dirty="0"/>
          </a:p>
          <a:p>
            <a:pPr marL="285750" indent="-285750">
              <a:buFontTx/>
              <a:buChar char="-"/>
            </a:pPr>
            <a:endParaRPr lang="en-BE" sz="1800" dirty="0"/>
          </a:p>
        </p:txBody>
      </p:sp>
    </p:spTree>
    <p:extLst>
      <p:ext uri="{BB962C8B-B14F-4D97-AF65-F5344CB8AC3E}">
        <p14:creationId xmlns:p14="http://schemas.microsoft.com/office/powerpoint/2010/main" val="4164649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5D9F2-551E-D030-53E8-1A3BD4CDB950}"/>
              </a:ext>
            </a:extLst>
          </p:cNvPr>
          <p:cNvSpPr>
            <a:spLocks noGrp="1"/>
          </p:cNvSpPr>
          <p:nvPr>
            <p:ph type="title"/>
          </p:nvPr>
        </p:nvSpPr>
        <p:spPr/>
        <p:txBody>
          <a:bodyPr/>
          <a:lstStyle/>
          <a:p>
            <a:r>
              <a:rPr lang="it-IT"/>
              <a:t>Remote sensing</a:t>
            </a:r>
          </a:p>
        </p:txBody>
      </p:sp>
      <p:sp>
        <p:nvSpPr>
          <p:cNvPr id="2" name="Text Placeholder 1">
            <a:extLst>
              <a:ext uri="{FF2B5EF4-FFF2-40B4-BE49-F238E27FC236}">
                <a16:creationId xmlns:a16="http://schemas.microsoft.com/office/drawing/2014/main" id="{1B56627D-8975-0F9D-2995-8C8EADAF35E9}"/>
              </a:ext>
            </a:extLst>
          </p:cNvPr>
          <p:cNvSpPr>
            <a:spLocks noGrp="1"/>
          </p:cNvSpPr>
          <p:nvPr>
            <p:ph type="body" sz="quarter" idx="11"/>
          </p:nvPr>
        </p:nvSpPr>
        <p:spPr/>
        <p:txBody>
          <a:bodyPr/>
          <a:lstStyle/>
          <a:p>
            <a:r>
              <a:rPr lang="nl-BE"/>
              <a:t>1</a:t>
            </a:r>
            <a:endParaRPr lang="en-BE"/>
          </a:p>
        </p:txBody>
      </p:sp>
    </p:spTree>
    <p:extLst>
      <p:ext uri="{BB962C8B-B14F-4D97-AF65-F5344CB8AC3E}">
        <p14:creationId xmlns:p14="http://schemas.microsoft.com/office/powerpoint/2010/main" val="944280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D6AE-C02C-7B58-DB22-C21042DD755A}"/>
              </a:ext>
            </a:extLst>
          </p:cNvPr>
          <p:cNvSpPr>
            <a:spLocks noGrp="1"/>
          </p:cNvSpPr>
          <p:nvPr>
            <p:ph type="title"/>
          </p:nvPr>
        </p:nvSpPr>
        <p:spPr/>
        <p:txBody>
          <a:bodyPr>
            <a:normAutofit fontScale="90000"/>
          </a:bodyPr>
          <a:lstStyle/>
          <a:p>
            <a:r>
              <a:rPr lang="nl-BE"/>
              <a:t>Copernicus</a:t>
            </a:r>
            <a:endParaRPr lang="en-BE"/>
          </a:p>
        </p:txBody>
      </p:sp>
      <p:sp>
        <p:nvSpPr>
          <p:cNvPr id="4" name="Text Placeholder 3">
            <a:extLst>
              <a:ext uri="{FF2B5EF4-FFF2-40B4-BE49-F238E27FC236}">
                <a16:creationId xmlns:a16="http://schemas.microsoft.com/office/drawing/2014/main" id="{65CA47BA-7C1C-B0D8-6A33-D6D441849857}"/>
              </a:ext>
            </a:extLst>
          </p:cNvPr>
          <p:cNvSpPr>
            <a:spLocks noGrp="1"/>
          </p:cNvSpPr>
          <p:nvPr>
            <p:ph type="body" sz="quarter" idx="11"/>
          </p:nvPr>
        </p:nvSpPr>
        <p:spPr>
          <a:xfrm>
            <a:off x="685363" y="1529430"/>
            <a:ext cx="10383795" cy="3440428"/>
          </a:xfrm>
        </p:spPr>
        <p:txBody>
          <a:bodyPr>
            <a:normAutofit/>
          </a:bodyPr>
          <a:lstStyle/>
          <a:p>
            <a:pPr marL="285750" indent="-285750">
              <a:buFontTx/>
              <a:buChar char="-"/>
            </a:pPr>
            <a:r>
              <a:rPr lang="en-US" sz="1800" dirty="0"/>
              <a:t>Earth observation component of the European Union’s Space </a:t>
            </a:r>
            <a:r>
              <a:rPr lang="en-US" sz="1800" dirty="0" err="1"/>
              <a:t>programme</a:t>
            </a:r>
            <a:endParaRPr lang="en-US" sz="1800" dirty="0"/>
          </a:p>
          <a:p>
            <a:pPr marL="285750" indent="-285750">
              <a:buFontTx/>
              <a:buChar char="-"/>
            </a:pPr>
            <a:r>
              <a:rPr lang="en-US" sz="1800" dirty="0"/>
              <a:t>looking at our planet and its environment to benefit all European citizens</a:t>
            </a:r>
          </a:p>
          <a:p>
            <a:pPr marL="285750" indent="-285750">
              <a:buFontTx/>
              <a:buChar char="-"/>
            </a:pPr>
            <a:r>
              <a:rPr lang="en-US" sz="1800" dirty="0"/>
              <a:t>offers information services that draw from satellite Earth Observation and in-situ (non-space) data</a:t>
            </a:r>
          </a:p>
          <a:p>
            <a:pPr marL="285750" indent="-285750">
              <a:buFontTx/>
              <a:buChar char="-"/>
            </a:pPr>
            <a:endParaRPr lang="en-US" sz="1800" dirty="0"/>
          </a:p>
          <a:p>
            <a:r>
              <a:rPr lang="en-US" sz="1800" dirty="0"/>
              <a:t>Space component:</a:t>
            </a:r>
          </a:p>
          <a:p>
            <a:endParaRPr lang="en-BE" sz="1800" dirty="0"/>
          </a:p>
        </p:txBody>
      </p:sp>
      <p:pic>
        <p:nvPicPr>
          <p:cNvPr id="6" name="Picture 5">
            <a:extLst>
              <a:ext uri="{FF2B5EF4-FFF2-40B4-BE49-F238E27FC236}">
                <a16:creationId xmlns:a16="http://schemas.microsoft.com/office/drawing/2014/main" id="{D8A257FF-4145-107D-CC9B-B73AF240A948}"/>
              </a:ext>
            </a:extLst>
          </p:cNvPr>
          <p:cNvPicPr>
            <a:picLocks noChangeAspect="1"/>
          </p:cNvPicPr>
          <p:nvPr/>
        </p:nvPicPr>
        <p:blipFill>
          <a:blip r:embed="rId3"/>
          <a:stretch>
            <a:fillRect/>
          </a:stretch>
        </p:blipFill>
        <p:spPr>
          <a:xfrm>
            <a:off x="3132307" y="3506670"/>
            <a:ext cx="4757003" cy="3351330"/>
          </a:xfrm>
          <a:prstGeom prst="rect">
            <a:avLst/>
          </a:prstGeom>
        </p:spPr>
      </p:pic>
      <p:pic>
        <p:nvPicPr>
          <p:cNvPr id="8" name="Picture 7">
            <a:extLst>
              <a:ext uri="{FF2B5EF4-FFF2-40B4-BE49-F238E27FC236}">
                <a16:creationId xmlns:a16="http://schemas.microsoft.com/office/drawing/2014/main" id="{86E20B1D-A117-9616-B212-429E5290B097}"/>
              </a:ext>
            </a:extLst>
          </p:cNvPr>
          <p:cNvPicPr>
            <a:picLocks noChangeAspect="1"/>
          </p:cNvPicPr>
          <p:nvPr/>
        </p:nvPicPr>
        <p:blipFill>
          <a:blip r:embed="rId4"/>
          <a:stretch>
            <a:fillRect/>
          </a:stretch>
        </p:blipFill>
        <p:spPr>
          <a:xfrm>
            <a:off x="1673085" y="4658254"/>
            <a:ext cx="8718899" cy="1124404"/>
          </a:xfrm>
          <a:prstGeom prst="rect">
            <a:avLst/>
          </a:prstGeom>
        </p:spPr>
      </p:pic>
    </p:spTree>
    <p:extLst>
      <p:ext uri="{BB962C8B-B14F-4D97-AF65-F5344CB8AC3E}">
        <p14:creationId xmlns:p14="http://schemas.microsoft.com/office/powerpoint/2010/main" val="408147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xit" presetSubtype="32" fill="hold" nodeType="clickEffect">
                                  <p:stCondLst>
                                    <p:cond delay="0"/>
                                  </p:stCondLst>
                                  <p:childTnLst>
                                    <p:anim calcmode="lin" valueType="num">
                                      <p:cBhvr>
                                        <p:cTn id="10" dur="500"/>
                                        <p:tgtEl>
                                          <p:spTgt spid="6"/>
                                        </p:tgtEl>
                                        <p:attrNameLst>
                                          <p:attrName>ppt_w</p:attrName>
                                        </p:attrNameLst>
                                      </p:cBhvr>
                                      <p:tavLst>
                                        <p:tav tm="0">
                                          <p:val>
                                            <p:strVal val="ppt_w"/>
                                          </p:val>
                                        </p:tav>
                                        <p:tav tm="100000">
                                          <p:val>
                                            <p:fltVal val="0"/>
                                          </p:val>
                                        </p:tav>
                                      </p:tavLst>
                                    </p:anim>
                                    <p:anim calcmode="lin" valueType="num">
                                      <p:cBhvr>
                                        <p:cTn id="11" dur="500"/>
                                        <p:tgtEl>
                                          <p:spTgt spid="6"/>
                                        </p:tgtEl>
                                        <p:attrNameLst>
                                          <p:attrName>ppt_h</p:attrName>
                                        </p:attrNameLst>
                                      </p:cBhvr>
                                      <p:tavLst>
                                        <p:tav tm="0">
                                          <p:val>
                                            <p:strVal val="ppt_h"/>
                                          </p:val>
                                        </p:tav>
                                        <p:tav tm="100000">
                                          <p:val>
                                            <p:fltVal val="0"/>
                                          </p:val>
                                        </p:tav>
                                      </p:tavLst>
                                    </p:anim>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DDF9-5A16-BD66-4FB8-C30D44EA4A13}"/>
              </a:ext>
            </a:extLst>
          </p:cNvPr>
          <p:cNvSpPr>
            <a:spLocks noGrp="1"/>
          </p:cNvSpPr>
          <p:nvPr>
            <p:ph type="title"/>
          </p:nvPr>
        </p:nvSpPr>
        <p:spPr/>
        <p:txBody>
          <a:bodyPr>
            <a:normAutofit fontScale="90000"/>
          </a:bodyPr>
          <a:lstStyle/>
          <a:p>
            <a:r>
              <a:rPr lang="nl-BE"/>
              <a:t>DIAS</a:t>
            </a:r>
            <a:endParaRPr lang="en-BE"/>
          </a:p>
        </p:txBody>
      </p:sp>
      <p:sp>
        <p:nvSpPr>
          <p:cNvPr id="4" name="Text Placeholder 3">
            <a:extLst>
              <a:ext uri="{FF2B5EF4-FFF2-40B4-BE49-F238E27FC236}">
                <a16:creationId xmlns:a16="http://schemas.microsoft.com/office/drawing/2014/main" id="{4C3A9FC0-CDEE-DADE-AE1D-E4C596C1CEF6}"/>
              </a:ext>
            </a:extLst>
          </p:cNvPr>
          <p:cNvSpPr>
            <a:spLocks noGrp="1"/>
          </p:cNvSpPr>
          <p:nvPr>
            <p:ph type="body" sz="quarter" idx="11"/>
          </p:nvPr>
        </p:nvSpPr>
        <p:spPr>
          <a:xfrm>
            <a:off x="599099" y="1529430"/>
            <a:ext cx="5711082" cy="3440428"/>
          </a:xfrm>
        </p:spPr>
        <p:txBody>
          <a:bodyPr>
            <a:normAutofit/>
          </a:bodyPr>
          <a:lstStyle/>
          <a:p>
            <a:r>
              <a:rPr lang="en-US" sz="1600" dirty="0"/>
              <a:t>To </a:t>
            </a:r>
            <a:r>
              <a:rPr lang="en-US" sz="1600" b="1" dirty="0"/>
              <a:t>facilitate </a:t>
            </a:r>
            <a:r>
              <a:rPr lang="en-US" sz="1600" dirty="0"/>
              <a:t>and </a:t>
            </a:r>
            <a:r>
              <a:rPr lang="en-US" sz="1600" b="1" dirty="0" err="1"/>
              <a:t>standardise</a:t>
            </a:r>
            <a:r>
              <a:rPr lang="en-US" sz="1600" dirty="0"/>
              <a:t> access to data, the European Commission has funded the deployment of five cloud-based platforms called DIAS providing </a:t>
            </a:r>
            <a:r>
              <a:rPr lang="en-US" sz="1600" dirty="0" err="1"/>
              <a:t>centralised</a:t>
            </a:r>
            <a:r>
              <a:rPr lang="en-US" sz="1600" dirty="0"/>
              <a:t> access to Copernicus data and information, as well as to processing tools.</a:t>
            </a:r>
          </a:p>
          <a:p>
            <a:endParaRPr lang="en-US" sz="1600" dirty="0"/>
          </a:p>
          <a:p>
            <a:r>
              <a:rPr lang="en-US" sz="1600" dirty="0"/>
              <a:t>All DIAS platforms provide </a:t>
            </a:r>
            <a:r>
              <a:rPr lang="en-US" sz="1600" b="1" dirty="0"/>
              <a:t>access</a:t>
            </a:r>
            <a:r>
              <a:rPr lang="en-US" sz="1600" dirty="0"/>
              <a:t> to Copernicus Sentinel data, as well as to the information products from Copernicus’ six operational services, together with cloud-based tools (open source and/or on a pay-per-use basis).</a:t>
            </a:r>
            <a:endParaRPr lang="nl-BE" sz="1600" dirty="0"/>
          </a:p>
          <a:p>
            <a:endParaRPr lang="nl-BE" sz="1600" dirty="0"/>
          </a:p>
          <a:p>
            <a:pPr marL="285750" indent="-285750">
              <a:buFontTx/>
              <a:buChar char="-"/>
            </a:pPr>
            <a:endParaRPr lang="en-BE" sz="1600" dirty="0"/>
          </a:p>
        </p:txBody>
      </p:sp>
      <p:pic>
        <p:nvPicPr>
          <p:cNvPr id="19458" name="Picture 2">
            <a:extLst>
              <a:ext uri="{FF2B5EF4-FFF2-40B4-BE49-F238E27FC236}">
                <a16:creationId xmlns:a16="http://schemas.microsoft.com/office/drawing/2014/main" id="{35F9D39C-1A43-FCA3-93BA-EC3D61407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037" y="2141329"/>
            <a:ext cx="4476103" cy="317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13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6F2A-0908-DF91-F94E-0CC7C5923593}"/>
              </a:ext>
            </a:extLst>
          </p:cNvPr>
          <p:cNvSpPr>
            <a:spLocks noGrp="1"/>
          </p:cNvSpPr>
          <p:nvPr>
            <p:ph type="title"/>
          </p:nvPr>
        </p:nvSpPr>
        <p:spPr>
          <a:xfrm>
            <a:off x="840638" y="868615"/>
            <a:ext cx="9353724" cy="684222"/>
          </a:xfrm>
        </p:spPr>
        <p:txBody>
          <a:bodyPr>
            <a:normAutofit fontScale="90000"/>
          </a:bodyPr>
          <a:lstStyle/>
          <a:p>
            <a:r>
              <a:rPr lang="nl-BE"/>
              <a:t>Copernicus services</a:t>
            </a:r>
            <a:endParaRPr lang="en-BE"/>
          </a:p>
        </p:txBody>
      </p:sp>
      <p:sp>
        <p:nvSpPr>
          <p:cNvPr id="4" name="Text Placeholder 3">
            <a:extLst>
              <a:ext uri="{FF2B5EF4-FFF2-40B4-BE49-F238E27FC236}">
                <a16:creationId xmlns:a16="http://schemas.microsoft.com/office/drawing/2014/main" id="{AE6C7220-7255-3922-C9D6-96832A27FFDC}"/>
              </a:ext>
            </a:extLst>
          </p:cNvPr>
          <p:cNvSpPr>
            <a:spLocks noGrp="1"/>
          </p:cNvSpPr>
          <p:nvPr>
            <p:ph type="body" sz="quarter" idx="11"/>
          </p:nvPr>
        </p:nvSpPr>
        <p:spPr>
          <a:xfrm>
            <a:off x="763001" y="1902282"/>
            <a:ext cx="10383795" cy="3440428"/>
          </a:xfrm>
        </p:spPr>
        <p:txBody>
          <a:bodyPr>
            <a:normAutofit/>
          </a:bodyPr>
          <a:lstStyle/>
          <a:p>
            <a:r>
              <a:rPr lang="en-BE" sz="1600" dirty="0"/>
              <a:t>Satellite data </a:t>
            </a:r>
            <a:r>
              <a:rPr lang="en-BE" sz="1600" dirty="0">
                <a:sym typeface="Wingdings" panose="05000000000000000000" pitchFamily="2" charset="2"/>
              </a:rPr>
              <a:t> value added information</a:t>
            </a:r>
            <a:endParaRPr lang="nl-BE" sz="1600" dirty="0">
              <a:sym typeface="Wingdings" panose="05000000000000000000" pitchFamily="2" charset="2"/>
            </a:endParaRPr>
          </a:p>
          <a:p>
            <a:r>
              <a:rPr lang="en-BE" sz="1600" dirty="0">
                <a:sym typeface="Wingdings" panose="05000000000000000000" pitchFamily="2" charset="2"/>
              </a:rPr>
              <a:t>Grouped by theme:</a:t>
            </a:r>
            <a:endParaRPr lang="en-BE" sz="1600" dirty="0"/>
          </a:p>
        </p:txBody>
      </p:sp>
      <p:pic>
        <p:nvPicPr>
          <p:cNvPr id="8" name="Picture 7">
            <a:extLst>
              <a:ext uri="{FF2B5EF4-FFF2-40B4-BE49-F238E27FC236}">
                <a16:creationId xmlns:a16="http://schemas.microsoft.com/office/drawing/2014/main" id="{AC0EB6C3-C27F-5888-4DC5-C0960C13A95E}"/>
              </a:ext>
            </a:extLst>
          </p:cNvPr>
          <p:cNvPicPr>
            <a:picLocks noChangeAspect="1"/>
          </p:cNvPicPr>
          <p:nvPr/>
        </p:nvPicPr>
        <p:blipFill>
          <a:blip r:embed="rId3"/>
          <a:stretch>
            <a:fillRect/>
          </a:stretch>
        </p:blipFill>
        <p:spPr>
          <a:xfrm>
            <a:off x="2899745" y="3036646"/>
            <a:ext cx="5235510" cy="2882199"/>
          </a:xfrm>
          <a:prstGeom prst="rect">
            <a:avLst/>
          </a:prstGeom>
        </p:spPr>
      </p:pic>
    </p:spTree>
    <p:extLst>
      <p:ext uri="{BB962C8B-B14F-4D97-AF65-F5344CB8AC3E}">
        <p14:creationId xmlns:p14="http://schemas.microsoft.com/office/powerpoint/2010/main" val="1125200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4975-E7D5-4C81-EA93-90D963DC879A}"/>
              </a:ext>
            </a:extLst>
          </p:cNvPr>
          <p:cNvSpPr>
            <a:spLocks noGrp="1"/>
          </p:cNvSpPr>
          <p:nvPr>
            <p:ph type="title"/>
          </p:nvPr>
        </p:nvSpPr>
        <p:spPr/>
        <p:txBody>
          <a:bodyPr>
            <a:normAutofit fontScale="90000"/>
          </a:bodyPr>
          <a:lstStyle/>
          <a:p>
            <a:r>
              <a:rPr lang="en-BE"/>
              <a:t>Explore </a:t>
            </a:r>
          </a:p>
        </p:txBody>
      </p:sp>
      <p:sp>
        <p:nvSpPr>
          <p:cNvPr id="4" name="Text Placeholder 3">
            <a:extLst>
              <a:ext uri="{FF2B5EF4-FFF2-40B4-BE49-F238E27FC236}">
                <a16:creationId xmlns:a16="http://schemas.microsoft.com/office/drawing/2014/main" id="{CC5250BB-F13D-F3DA-0C5F-CF520CA4D01A}"/>
              </a:ext>
            </a:extLst>
          </p:cNvPr>
          <p:cNvSpPr>
            <a:spLocks noGrp="1"/>
          </p:cNvSpPr>
          <p:nvPr>
            <p:ph type="body" sz="quarter" idx="11"/>
          </p:nvPr>
        </p:nvSpPr>
        <p:spPr>
          <a:xfrm>
            <a:off x="685362" y="1885030"/>
            <a:ext cx="10383795" cy="3440428"/>
          </a:xfrm>
        </p:spPr>
        <p:txBody>
          <a:bodyPr>
            <a:normAutofit/>
          </a:bodyPr>
          <a:lstStyle/>
          <a:p>
            <a:pPr marL="285750" indent="-285750">
              <a:buFontTx/>
              <a:buChar char="-"/>
            </a:pPr>
            <a:r>
              <a:rPr lang="nl-BE" sz="1600" dirty="0">
                <a:hlinkClick r:id="rId3"/>
              </a:rPr>
              <a:t>https://browser.dataspace.copernicus.eu/</a:t>
            </a:r>
            <a:endParaRPr lang="nl-BE" sz="1600" dirty="0"/>
          </a:p>
          <a:p>
            <a:pPr marL="285750" indent="-285750">
              <a:buFontTx/>
              <a:buChar char="-"/>
            </a:pPr>
            <a:r>
              <a:rPr lang="nl-BE" sz="1600" dirty="0">
                <a:hlinkClick r:id="rId4"/>
              </a:rPr>
              <a:t>Copernicus Services | Copernicus</a:t>
            </a:r>
            <a:r>
              <a:rPr lang="nl-BE" sz="1600" dirty="0"/>
              <a:t> (LAND)</a:t>
            </a:r>
          </a:p>
          <a:p>
            <a:pPr marL="285750" indent="-285750">
              <a:buFontTx/>
              <a:buChar char="-"/>
            </a:pPr>
            <a:r>
              <a:rPr lang="nl-BE" sz="1600" dirty="0">
                <a:hlinkClick r:id="rId5"/>
              </a:rPr>
              <a:t>CLMS portfolio — Copernicus Land Monitoring Service</a:t>
            </a:r>
            <a:r>
              <a:rPr lang="nl-BE" sz="1600" dirty="0"/>
              <a:t> </a:t>
            </a:r>
          </a:p>
          <a:p>
            <a:pPr marL="285750" indent="-285750">
              <a:buFontTx/>
              <a:buChar char="-"/>
            </a:pPr>
            <a:endParaRPr lang="en-BE" sz="1600" dirty="0"/>
          </a:p>
        </p:txBody>
      </p:sp>
    </p:spTree>
    <p:extLst>
      <p:ext uri="{BB962C8B-B14F-4D97-AF65-F5344CB8AC3E}">
        <p14:creationId xmlns:p14="http://schemas.microsoft.com/office/powerpoint/2010/main" val="973813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92-FBB4-5729-8A13-4D96A13E0697}"/>
              </a:ext>
            </a:extLst>
          </p:cNvPr>
          <p:cNvSpPr>
            <a:spLocks noGrp="1"/>
          </p:cNvSpPr>
          <p:nvPr>
            <p:ph type="title"/>
          </p:nvPr>
        </p:nvSpPr>
        <p:spPr/>
        <p:txBody>
          <a:bodyPr>
            <a:normAutofit fontScale="90000"/>
          </a:bodyPr>
          <a:lstStyle/>
          <a:p>
            <a:r>
              <a:rPr lang="en-BE"/>
              <a:t>Source</a:t>
            </a:r>
          </a:p>
        </p:txBody>
      </p:sp>
      <p:sp>
        <p:nvSpPr>
          <p:cNvPr id="3" name="Text Placeholder 2">
            <a:extLst>
              <a:ext uri="{FF2B5EF4-FFF2-40B4-BE49-F238E27FC236}">
                <a16:creationId xmlns:a16="http://schemas.microsoft.com/office/drawing/2014/main" id="{09A3E4DD-610F-2351-B7B9-E4D022CDC57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727B76EE-B574-589B-A005-516844731F87}"/>
              </a:ext>
            </a:extLst>
          </p:cNvPr>
          <p:cNvSpPr>
            <a:spLocks noGrp="1"/>
          </p:cNvSpPr>
          <p:nvPr>
            <p:ph type="body" sz="quarter" idx="11"/>
          </p:nvPr>
        </p:nvSpPr>
        <p:spPr/>
        <p:txBody>
          <a:bodyPr/>
          <a:lstStyle/>
          <a:p>
            <a:r>
              <a:rPr lang="nl-BE" err="1"/>
              <a:t>This</a:t>
            </a:r>
            <a:r>
              <a:rPr lang="nl-BE"/>
              <a:t> course is </a:t>
            </a:r>
            <a:r>
              <a:rPr lang="nl-BE" err="1"/>
              <a:t>based</a:t>
            </a:r>
            <a:r>
              <a:rPr lang="nl-BE"/>
              <a:t> on EO4GEO content:</a:t>
            </a:r>
          </a:p>
          <a:p>
            <a:r>
              <a:rPr lang="nl-BE" err="1"/>
              <a:t>Hościło</a:t>
            </a:r>
            <a:r>
              <a:rPr lang="nl-BE"/>
              <a:t>, A., </a:t>
            </a:r>
            <a:r>
              <a:rPr lang="nl-BE" err="1"/>
              <a:t>Tramutoli</a:t>
            </a:r>
            <a:r>
              <a:rPr lang="nl-BE"/>
              <a:t>, V., </a:t>
            </a:r>
            <a:r>
              <a:rPr lang="nl-BE" err="1"/>
              <a:t>Capece</a:t>
            </a:r>
            <a:r>
              <a:rPr lang="nl-BE"/>
              <a:t>, N., &amp; </a:t>
            </a:r>
            <a:r>
              <a:rPr lang="nl-BE" err="1"/>
              <a:t>Satriano</a:t>
            </a:r>
            <a:r>
              <a:rPr lang="nl-BE"/>
              <a:t>, V. (</a:t>
            </a:r>
            <a:r>
              <a:rPr lang="nl-BE" err="1"/>
              <a:t>n.d</a:t>
            </a:r>
            <a:r>
              <a:rPr lang="nl-BE"/>
              <a:t>.). </a:t>
            </a:r>
            <a:r>
              <a:rPr lang="nl-BE" i="1" err="1"/>
              <a:t>Introductory</a:t>
            </a:r>
            <a:r>
              <a:rPr lang="nl-BE" i="1"/>
              <a:t> </a:t>
            </a:r>
            <a:r>
              <a:rPr lang="nl-BE" i="1" err="1"/>
              <a:t>exercise</a:t>
            </a:r>
            <a:r>
              <a:rPr lang="nl-BE" i="1"/>
              <a:t> course </a:t>
            </a:r>
            <a:r>
              <a:rPr lang="nl-BE" i="1" err="1"/>
              <a:t>to</a:t>
            </a:r>
            <a:r>
              <a:rPr lang="nl-BE" i="1"/>
              <a:t> remote sensing</a:t>
            </a:r>
            <a:r>
              <a:rPr lang="nl-BE"/>
              <a:t>. EO4GEO. </a:t>
            </a:r>
            <a:r>
              <a:rPr lang="nl-BE">
                <a:hlinkClick r:id="rId3"/>
              </a:rPr>
              <a:t>http://www.eo4geo.eu/training/introductory-exercise-course-to-remote-sensing/</a:t>
            </a:r>
            <a:r>
              <a:rPr lang="nl-BE"/>
              <a:t> </a:t>
            </a:r>
            <a:endParaRPr lang="en-BE"/>
          </a:p>
        </p:txBody>
      </p:sp>
    </p:spTree>
    <p:extLst>
      <p:ext uri="{BB962C8B-B14F-4D97-AF65-F5344CB8AC3E}">
        <p14:creationId xmlns:p14="http://schemas.microsoft.com/office/powerpoint/2010/main" val="4144576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nl-BE"/>
              <a:t>Earth </a:t>
            </a:r>
            <a:r>
              <a:rPr lang="nl-BE" err="1"/>
              <a:t>observation</a:t>
            </a:r>
            <a:endParaRPr lang="en-BE"/>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a:xfrm>
            <a:off x="840638" y="1708786"/>
            <a:ext cx="10383795" cy="3440428"/>
          </a:xfrm>
        </p:spPr>
        <p:txBody>
          <a:bodyPr>
            <a:normAutofit/>
          </a:bodyPr>
          <a:lstStyle/>
          <a:p>
            <a:r>
              <a:rPr lang="en-BE" sz="1600" b="0" i="0" dirty="0">
                <a:solidFill>
                  <a:srgbClr val="222222"/>
                </a:solidFill>
                <a:effectLst/>
                <a:latin typeface="+mn-lt"/>
              </a:rPr>
              <a:t>Earth observation refers to the collection of information about the Earth’s physical, chemical, and biological systems through various means:</a:t>
            </a:r>
          </a:p>
          <a:p>
            <a:pPr marL="285750" indent="-285750">
              <a:buFontTx/>
              <a:buChar char="-"/>
            </a:pPr>
            <a:r>
              <a:rPr lang="en-BE" sz="1600" dirty="0">
                <a:solidFill>
                  <a:srgbClr val="222222"/>
                </a:solidFill>
                <a:latin typeface="+mn-lt"/>
              </a:rPr>
              <a:t>Satellite imaging</a:t>
            </a:r>
          </a:p>
          <a:p>
            <a:pPr marL="285750" indent="-285750">
              <a:buFontTx/>
              <a:buChar char="-"/>
            </a:pPr>
            <a:r>
              <a:rPr lang="en-BE" sz="1600" dirty="0">
                <a:latin typeface="+mn-lt"/>
              </a:rPr>
              <a:t>Areal photography</a:t>
            </a:r>
          </a:p>
          <a:p>
            <a:pPr marL="285750" indent="-285750">
              <a:buFontTx/>
              <a:buChar char="-"/>
            </a:pPr>
            <a:r>
              <a:rPr lang="en-BE" sz="1600" dirty="0">
                <a:latin typeface="+mn-lt"/>
              </a:rPr>
              <a:t>Ground-based measurements</a:t>
            </a:r>
          </a:p>
          <a:p>
            <a:pPr marL="285750" indent="-285750">
              <a:buFontTx/>
              <a:buChar char="-"/>
            </a:pPr>
            <a:r>
              <a:rPr lang="nl-BE" sz="1600" dirty="0">
                <a:latin typeface="+mn-lt"/>
              </a:rPr>
              <a:t>…</a:t>
            </a:r>
            <a:endParaRPr lang="en-BE" sz="1600" dirty="0">
              <a:latin typeface="+mn-lt"/>
            </a:endParaRPr>
          </a:p>
        </p:txBody>
      </p:sp>
    </p:spTree>
    <p:extLst>
      <p:ext uri="{BB962C8B-B14F-4D97-AF65-F5344CB8AC3E}">
        <p14:creationId xmlns:p14="http://schemas.microsoft.com/office/powerpoint/2010/main" val="107839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en-BE"/>
              <a:t>What is remote sensing? </a:t>
            </a: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a:xfrm>
            <a:off x="590472" y="1708786"/>
            <a:ext cx="10383795" cy="3440428"/>
          </a:xfrm>
        </p:spPr>
        <p:txBody>
          <a:bodyPr>
            <a:noAutofit/>
          </a:bodyPr>
          <a:lstStyle/>
          <a:p>
            <a:r>
              <a:rPr lang="en-US" sz="1800" dirty="0">
                <a:latin typeface="+mn-lt"/>
              </a:rPr>
              <a:t>Remote sensing is the collection of information about an object or phenomenon without making physical contact with the object.</a:t>
            </a:r>
          </a:p>
          <a:p>
            <a:endParaRPr lang="en-US" sz="1800" dirty="0">
              <a:latin typeface="+mn-lt"/>
            </a:endParaRPr>
          </a:p>
          <a:p>
            <a:r>
              <a:rPr lang="en-US" sz="1800" dirty="0">
                <a:latin typeface="+mn-lt"/>
              </a:rPr>
              <a:t>The sensors must be in some distance from the object.</a:t>
            </a:r>
          </a:p>
          <a:p>
            <a:endParaRPr lang="en-US" sz="1800" dirty="0">
              <a:latin typeface="+mn-lt"/>
            </a:endParaRPr>
          </a:p>
          <a:p>
            <a:r>
              <a:rPr lang="en-US" sz="1800" dirty="0">
                <a:latin typeface="+mn-lt"/>
              </a:rPr>
              <a:t>In our case the object an area of the Earth surface and the sensor is measuring electromagnetic radiation leaving the Earth from a satellite platform.</a:t>
            </a:r>
          </a:p>
          <a:p>
            <a:endParaRPr lang="en-US" sz="1800" dirty="0">
              <a:latin typeface="+mn-lt"/>
            </a:endParaRPr>
          </a:p>
          <a:p>
            <a:r>
              <a:rPr lang="en-US" sz="1800" b="0" i="0" dirty="0">
                <a:solidFill>
                  <a:srgbClr val="222222"/>
                </a:solidFill>
                <a:effectLst/>
                <a:latin typeface="+mn-lt"/>
              </a:rPr>
              <a:t>Specifically: the use of satellites to gather information about the Earth’s surface and atmosphere</a:t>
            </a:r>
            <a:endParaRPr lang="it-IT" sz="1800" dirty="0">
              <a:latin typeface="+mn-lt"/>
            </a:endParaRPr>
          </a:p>
        </p:txBody>
      </p:sp>
      <p:sp>
        <p:nvSpPr>
          <p:cNvPr id="2" name="Text Placeholder 2">
            <a:extLst>
              <a:ext uri="{FF2B5EF4-FFF2-40B4-BE49-F238E27FC236}">
                <a16:creationId xmlns:a16="http://schemas.microsoft.com/office/drawing/2014/main" id="{F3770292-9A8C-5D78-FA4C-D7B803B9AA8E}"/>
              </a:ext>
            </a:extLst>
          </p:cNvPr>
          <p:cNvSpPr>
            <a:spLocks noGrp="1"/>
          </p:cNvSpPr>
          <p:nvPr>
            <p:ph type="body" sz="quarter" idx="10"/>
          </p:nvPr>
        </p:nvSpPr>
        <p:spPr>
          <a:xfrm>
            <a:off x="590472" y="5484154"/>
            <a:ext cx="8426450" cy="528638"/>
          </a:xfrm>
        </p:spPr>
        <p:txBody>
          <a:bodyPr>
            <a:normAutofit fontScale="70000" lnSpcReduction="20000"/>
          </a:bodyPr>
          <a:lstStyle/>
          <a:p>
            <a:r>
              <a:rPr lang="en-US" b="0" i="0" dirty="0">
                <a:solidFill>
                  <a:srgbClr val="222222"/>
                </a:solidFill>
                <a:effectLst/>
                <a:latin typeface="+mn-lt"/>
              </a:rPr>
              <a:t>All remote sensing is a form of earth observation, not all earth observation is remote sensing.</a:t>
            </a:r>
            <a:endParaRPr lang="en-BE" dirty="0">
              <a:latin typeface="+mn-lt"/>
            </a:endParaRPr>
          </a:p>
        </p:txBody>
      </p:sp>
    </p:spTree>
    <p:extLst>
      <p:ext uri="{BB962C8B-B14F-4D97-AF65-F5344CB8AC3E}">
        <p14:creationId xmlns:p14="http://schemas.microsoft.com/office/powerpoint/2010/main" val="208772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5E8B-6101-4FE1-0586-D77D1F56C5B6}"/>
              </a:ext>
            </a:extLst>
          </p:cNvPr>
          <p:cNvSpPr>
            <a:spLocks noGrp="1"/>
          </p:cNvSpPr>
          <p:nvPr>
            <p:ph type="title"/>
          </p:nvPr>
        </p:nvSpPr>
        <p:spPr/>
        <p:txBody>
          <a:bodyPr>
            <a:normAutofit fontScale="90000"/>
          </a:bodyPr>
          <a:lstStyle/>
          <a:p>
            <a:r>
              <a:rPr lang="en-BE"/>
              <a:t>What </a:t>
            </a:r>
            <a:r>
              <a:rPr lang="nl-BE"/>
              <a:t>data </a:t>
            </a:r>
            <a:r>
              <a:rPr lang="en-BE"/>
              <a:t>does </a:t>
            </a:r>
            <a:r>
              <a:rPr lang="nl-BE"/>
              <a:t>a </a:t>
            </a:r>
            <a:r>
              <a:rPr lang="en-BE"/>
              <a:t>satellite</a:t>
            </a:r>
            <a:r>
              <a:rPr lang="nl-BE"/>
              <a:t>  collect?</a:t>
            </a:r>
            <a:endParaRPr lang="en-BE"/>
          </a:p>
        </p:txBody>
      </p:sp>
      <p:sp>
        <p:nvSpPr>
          <p:cNvPr id="3" name="Text Placeholder 2">
            <a:extLst>
              <a:ext uri="{FF2B5EF4-FFF2-40B4-BE49-F238E27FC236}">
                <a16:creationId xmlns:a16="http://schemas.microsoft.com/office/drawing/2014/main" id="{26B99ECE-0AB3-7162-372E-655A3F21F4F7}"/>
              </a:ext>
            </a:extLst>
          </p:cNvPr>
          <p:cNvSpPr>
            <a:spLocks noGrp="1"/>
          </p:cNvSpPr>
          <p:nvPr>
            <p:ph type="body" sz="quarter" idx="10"/>
          </p:nvPr>
        </p:nvSpPr>
        <p:spPr/>
        <p:txBody>
          <a:bodyPr>
            <a:normAutofit fontScale="70000" lnSpcReduction="20000"/>
          </a:bodyPr>
          <a:lstStyle/>
          <a:p>
            <a:r>
              <a:rPr lang="en-US"/>
              <a:t>The remote sensor samples </a:t>
            </a:r>
            <a:r>
              <a:rPr lang="en-US" b="1"/>
              <a:t>emitted, reflected or scattered electromagnetic radiation </a:t>
            </a:r>
            <a:r>
              <a:rPr lang="en-US"/>
              <a:t>(EMR).</a:t>
            </a:r>
            <a:endParaRPr lang="en-BE"/>
          </a:p>
        </p:txBody>
      </p:sp>
      <p:pic>
        <p:nvPicPr>
          <p:cNvPr id="2050" name="Picture 2">
            <a:extLst>
              <a:ext uri="{FF2B5EF4-FFF2-40B4-BE49-F238E27FC236}">
                <a16:creationId xmlns:a16="http://schemas.microsoft.com/office/drawing/2014/main" id="{182F6946-CAD5-ABE1-148C-567EF4632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942" y="2342230"/>
            <a:ext cx="5950239" cy="349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22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3EA1-4253-A8FE-58EB-F95A7F8F1D11}"/>
              </a:ext>
            </a:extLst>
          </p:cNvPr>
          <p:cNvSpPr>
            <a:spLocks noGrp="1"/>
          </p:cNvSpPr>
          <p:nvPr>
            <p:ph type="title"/>
          </p:nvPr>
        </p:nvSpPr>
        <p:spPr/>
        <p:txBody>
          <a:bodyPr>
            <a:normAutofit fontScale="90000"/>
          </a:bodyPr>
          <a:lstStyle/>
          <a:p>
            <a:r>
              <a:rPr lang="nl-BE"/>
              <a:t>Types of sensors</a:t>
            </a:r>
            <a:endParaRPr lang="en-BE"/>
          </a:p>
        </p:txBody>
      </p:sp>
      <p:sp>
        <p:nvSpPr>
          <p:cNvPr id="4" name="Text Placeholder 3">
            <a:extLst>
              <a:ext uri="{FF2B5EF4-FFF2-40B4-BE49-F238E27FC236}">
                <a16:creationId xmlns:a16="http://schemas.microsoft.com/office/drawing/2014/main" id="{1904E244-E599-E621-5CAF-B74DE6DE960C}"/>
              </a:ext>
            </a:extLst>
          </p:cNvPr>
          <p:cNvSpPr>
            <a:spLocks noGrp="1"/>
          </p:cNvSpPr>
          <p:nvPr>
            <p:ph type="body" sz="quarter" idx="11"/>
          </p:nvPr>
        </p:nvSpPr>
        <p:spPr>
          <a:xfrm>
            <a:off x="720436" y="2355273"/>
            <a:ext cx="5375565" cy="3657519"/>
          </a:xfrm>
        </p:spPr>
        <p:style>
          <a:lnRef idx="2">
            <a:schemeClr val="dk1"/>
          </a:lnRef>
          <a:fillRef idx="1">
            <a:schemeClr val="lt1"/>
          </a:fillRef>
          <a:effectRef idx="0">
            <a:schemeClr val="dk1"/>
          </a:effectRef>
          <a:fontRef idx="minor">
            <a:schemeClr val="dk1"/>
          </a:fontRef>
        </p:style>
        <p:txBody>
          <a:bodyPr/>
          <a:lstStyle/>
          <a:p>
            <a:r>
              <a:rPr lang="en-US" b="1"/>
              <a:t>Passive Sensor: </a:t>
            </a:r>
            <a:r>
              <a:rPr lang="en-US"/>
              <a:t>detects natural energy (radiation) that is </a:t>
            </a:r>
            <a:r>
              <a:rPr lang="en-US" i="1"/>
              <a:t>emitted or reflected </a:t>
            </a:r>
            <a:r>
              <a:rPr lang="en-US"/>
              <a:t>by the object. </a:t>
            </a:r>
          </a:p>
          <a:p>
            <a:r>
              <a:rPr lang="en-US"/>
              <a:t>Reflected sunlight is the primary source of radiation measured by passive sensors</a:t>
            </a:r>
            <a:endParaRPr lang="en-BE"/>
          </a:p>
        </p:txBody>
      </p:sp>
      <p:pic>
        <p:nvPicPr>
          <p:cNvPr id="3074" name="Picture 2">
            <a:extLst>
              <a:ext uri="{FF2B5EF4-FFF2-40B4-BE49-F238E27FC236}">
                <a16:creationId xmlns:a16="http://schemas.microsoft.com/office/drawing/2014/main" id="{C3B08522-A27B-DAD3-AE81-B56A68D020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374"/>
          <a:stretch/>
        </p:blipFill>
        <p:spPr bwMode="auto">
          <a:xfrm>
            <a:off x="838200" y="3429000"/>
            <a:ext cx="5192200" cy="2421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9354B800-EB92-01BF-04BB-76B475AA4D6A}"/>
              </a:ext>
            </a:extLst>
          </p:cNvPr>
          <p:cNvSpPr txBox="1">
            <a:spLocks/>
          </p:cNvSpPr>
          <p:nvPr/>
        </p:nvSpPr>
        <p:spPr>
          <a:xfrm>
            <a:off x="6345541" y="2355273"/>
            <a:ext cx="5375566" cy="36575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b="1"/>
              <a:t>Active Sensor: </a:t>
            </a:r>
            <a:r>
              <a:rPr lang="en-US"/>
              <a:t>generates energy in order to scan objects and areas. The sensor measures the amount of energy </a:t>
            </a:r>
            <a:r>
              <a:rPr lang="en-US" i="1"/>
              <a:t>returned</a:t>
            </a:r>
            <a:r>
              <a:rPr lang="en-US"/>
              <a:t> from the target </a:t>
            </a:r>
          </a:p>
          <a:p>
            <a:r>
              <a:rPr lang="en-US"/>
              <a:t>e.g. synthetic-aperture radar (SAR).</a:t>
            </a:r>
            <a:endParaRPr lang="en-BE"/>
          </a:p>
        </p:txBody>
      </p:sp>
      <p:pic>
        <p:nvPicPr>
          <p:cNvPr id="3076" name="Picture 4">
            <a:extLst>
              <a:ext uri="{FF2B5EF4-FFF2-40B4-BE49-F238E27FC236}">
                <a16:creationId xmlns:a16="http://schemas.microsoft.com/office/drawing/2014/main" id="{C25E6D03-CE43-1346-FBBE-4E6A507FFF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012" b="539"/>
          <a:stretch/>
        </p:blipFill>
        <p:spPr bwMode="auto">
          <a:xfrm>
            <a:off x="6465744" y="3500148"/>
            <a:ext cx="5005820" cy="227965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6B45D60A-7F46-92F1-4C10-E44E08AD72A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1845" b="27875"/>
          <a:stretch/>
        </p:blipFill>
        <p:spPr>
          <a:xfrm>
            <a:off x="2884343" y="1566475"/>
            <a:ext cx="1047750" cy="646546"/>
          </a:xfrm>
          <a:prstGeom prst="rect">
            <a:avLst/>
          </a:prstGeom>
        </p:spPr>
      </p:pic>
      <p:pic>
        <p:nvPicPr>
          <p:cNvPr id="10" name="Graphic 9">
            <a:extLst>
              <a:ext uri="{FF2B5EF4-FFF2-40B4-BE49-F238E27FC236}">
                <a16:creationId xmlns:a16="http://schemas.microsoft.com/office/drawing/2014/main" id="{C22248E7-A78E-324E-8281-1066E2B965F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8950"/>
          <a:stretch/>
        </p:blipFill>
        <p:spPr>
          <a:xfrm>
            <a:off x="8509449" y="1299414"/>
            <a:ext cx="1047750" cy="913607"/>
          </a:xfrm>
          <a:prstGeom prst="rect">
            <a:avLst/>
          </a:prstGeom>
        </p:spPr>
      </p:pic>
    </p:spTree>
    <p:extLst>
      <p:ext uri="{BB962C8B-B14F-4D97-AF65-F5344CB8AC3E}">
        <p14:creationId xmlns:p14="http://schemas.microsoft.com/office/powerpoint/2010/main" val="7279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C7A3-68F4-17C4-8A87-61A3FC269790}"/>
              </a:ext>
            </a:extLst>
          </p:cNvPr>
          <p:cNvSpPr>
            <a:spLocks noGrp="1"/>
          </p:cNvSpPr>
          <p:nvPr>
            <p:ph type="title"/>
          </p:nvPr>
        </p:nvSpPr>
        <p:spPr/>
        <p:txBody>
          <a:bodyPr/>
          <a:lstStyle/>
          <a:p>
            <a:r>
              <a:rPr lang="en-BE" dirty="0"/>
              <a:t>The electromagnetic spectrum </a:t>
            </a:r>
          </a:p>
        </p:txBody>
      </p:sp>
      <p:sp>
        <p:nvSpPr>
          <p:cNvPr id="5" name="Text Placeholder 4">
            <a:extLst>
              <a:ext uri="{FF2B5EF4-FFF2-40B4-BE49-F238E27FC236}">
                <a16:creationId xmlns:a16="http://schemas.microsoft.com/office/drawing/2014/main" id="{C80EC1EC-B9A0-5C5D-7194-0FA5327CDD08}"/>
              </a:ext>
            </a:extLst>
          </p:cNvPr>
          <p:cNvSpPr>
            <a:spLocks noGrp="1"/>
          </p:cNvSpPr>
          <p:nvPr>
            <p:ph type="body" sz="quarter" idx="11"/>
          </p:nvPr>
        </p:nvSpPr>
        <p:spPr/>
        <p:txBody>
          <a:bodyPr/>
          <a:lstStyle/>
          <a:p>
            <a:r>
              <a:rPr lang="nl-BE"/>
              <a:t>2</a:t>
            </a:r>
            <a:endParaRPr lang="en-BE"/>
          </a:p>
        </p:txBody>
      </p:sp>
    </p:spTree>
    <p:extLst>
      <p:ext uri="{BB962C8B-B14F-4D97-AF65-F5344CB8AC3E}">
        <p14:creationId xmlns:p14="http://schemas.microsoft.com/office/powerpoint/2010/main" val="3056249833"/>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2.xml><?xml version="1.0" encoding="utf-8"?>
<ds:datastoreItem xmlns:ds="http://schemas.openxmlformats.org/officeDocument/2006/customXml" ds:itemID="{7E5EF95D-E2FB-4E58-AD5B-4C658B24E779}">
  <ds:schemaRefs>
    <ds:schemaRef ds:uri="http://purl.org/dc/elements/1.1/"/>
    <ds:schemaRef ds:uri="http://schemas.microsoft.com/office/2006/documentManagement/types"/>
    <ds:schemaRef ds:uri="http://purl.org/dc/dcmitype/"/>
    <ds:schemaRef ds:uri="dd019a16-df2a-4af0-88e4-4d39dfd5c588"/>
    <ds:schemaRef ds:uri="http://purl.org/dc/terms/"/>
    <ds:schemaRef ds:uri="http://schemas.microsoft.com/office/infopath/2007/PartnerControls"/>
    <ds:schemaRef ds:uri="http://schemas.openxmlformats.org/package/2006/metadata/core-properties"/>
    <ds:schemaRef ds:uri="http://www.w3.org/XML/1998/namespace"/>
    <ds:schemaRef ds:uri="e1e6af4f-30a2-4124-bed1-45dd3999ef10"/>
    <ds:schemaRef ds:uri="http://schemas.microsoft.com/office/2006/metadata/properties"/>
  </ds:schemaRefs>
</ds:datastoreItem>
</file>

<file path=customXml/itemProps3.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3396</Words>
  <Application>Microsoft Office PowerPoint</Application>
  <PresentationFormat>Widescreen</PresentationFormat>
  <Paragraphs>357</Paragraphs>
  <Slides>45</Slides>
  <Notes>40</Notes>
  <HiddenSlides>2</HiddenSlides>
  <MMClips>1</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SpaceSUITE</vt:lpstr>
      <vt:lpstr>Introduction to remote sensing</vt:lpstr>
      <vt:lpstr>Table of content</vt:lpstr>
      <vt:lpstr>Learning objectives</vt:lpstr>
      <vt:lpstr>Remote sensing</vt:lpstr>
      <vt:lpstr>Earth observation</vt:lpstr>
      <vt:lpstr>What is remote sensing? </vt:lpstr>
      <vt:lpstr>What data does a satellite  collect?</vt:lpstr>
      <vt:lpstr>Types of sensors</vt:lpstr>
      <vt:lpstr>The electromagnetic spectrum </vt:lpstr>
      <vt:lpstr>PowerPoint Presentation</vt:lpstr>
      <vt:lpstr>The electromagnetic spectrum</vt:lpstr>
      <vt:lpstr>The electromagnetic spectrum</vt:lpstr>
      <vt:lpstr>Analogy with out eyes</vt:lpstr>
      <vt:lpstr>Satellite </vt:lpstr>
      <vt:lpstr>Visualisation of collected data</vt:lpstr>
      <vt:lpstr>Satellite </vt:lpstr>
      <vt:lpstr>Primary colours: RGB</vt:lpstr>
      <vt:lpstr>True colours: true colour composite </vt:lpstr>
      <vt:lpstr>Representing other bands</vt:lpstr>
      <vt:lpstr>IR: False colour composite </vt:lpstr>
      <vt:lpstr>Spectral signature</vt:lpstr>
      <vt:lpstr>Interaction object-light</vt:lpstr>
      <vt:lpstr>What can this reflection tell us?</vt:lpstr>
      <vt:lpstr>Spectral signature</vt:lpstr>
      <vt:lpstr>Spectral signature</vt:lpstr>
      <vt:lpstr>Image properties</vt:lpstr>
      <vt:lpstr>Resolutions</vt:lpstr>
      <vt:lpstr>Spatial resolution</vt:lpstr>
      <vt:lpstr>Spectral resolution</vt:lpstr>
      <vt:lpstr>Temporal resolution</vt:lpstr>
      <vt:lpstr>Temporal resolution</vt:lpstr>
      <vt:lpstr>LiDAR</vt:lpstr>
      <vt:lpstr>LiDAR</vt:lpstr>
      <vt:lpstr>How it works? </vt:lpstr>
      <vt:lpstr>Pointcloud </vt:lpstr>
      <vt:lpstr>Extracted products</vt:lpstr>
      <vt:lpstr>Satelitte data sources</vt:lpstr>
      <vt:lpstr>Level of pre-processing </vt:lpstr>
      <vt:lpstr>Some online viewers </vt:lpstr>
      <vt:lpstr>Copernicus</vt:lpstr>
      <vt:lpstr>DIAS</vt:lpstr>
      <vt:lpstr>Copernicus services</vt:lpstr>
      <vt:lpstr>Explore </vt:lpstr>
      <vt:lpstr>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2</cp:revision>
  <dcterms:created xsi:type="dcterms:W3CDTF">2024-03-01T11:07:09Z</dcterms:created>
  <dcterms:modified xsi:type="dcterms:W3CDTF">2025-10-21T14:26:56Z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